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2"/>
  </p:notesMasterIdLst>
  <p:sldIdLst>
    <p:sldId id="256" r:id="rId3"/>
    <p:sldId id="262" r:id="rId4"/>
    <p:sldId id="268" r:id="rId5"/>
    <p:sldId id="269" r:id="rId6"/>
    <p:sldId id="266" r:id="rId7"/>
    <p:sldId id="257" r:id="rId8"/>
    <p:sldId id="263" r:id="rId9"/>
    <p:sldId id="270" r:id="rId10"/>
    <p:sldId id="264" r:id="rId11"/>
  </p:sldIdLst>
  <p:sldSz cx="7562850" cy="10688638"/>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D55843"/>
    <a:srgbClr val="F9CBF2"/>
    <a:srgbClr val="FADEF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31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fr-FR" sz="4400" b="0" strike="noStrike" spc="-1">
                <a:latin typeface="Arial"/>
              </a:rPr>
              <a:t>Cliquez pour déplacer la diapo</a:t>
            </a:r>
          </a:p>
        </p:txBody>
      </p:sp>
      <p:sp>
        <p:nvSpPr>
          <p:cNvPr id="77"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78"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&lt;en-tête&gt;</a:t>
            </a:r>
          </a:p>
        </p:txBody>
      </p:sp>
      <p:sp>
        <p:nvSpPr>
          <p:cNvPr id="79"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&lt;date/heure&gt;</a:t>
            </a:r>
          </a:p>
        </p:txBody>
      </p:sp>
      <p:sp>
        <p:nvSpPr>
          <p:cNvPr id="80"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&lt;pied de page&gt;</a:t>
            </a:r>
          </a:p>
        </p:txBody>
      </p:sp>
      <p:sp>
        <p:nvSpPr>
          <p:cNvPr id="81"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03915C29-FA29-49D5-A905-3B32F70B9477}" type="slidenum">
              <a:rPr lang="fr-FR" sz="1400" b="0" strike="noStrike" spc="-1">
                <a:latin typeface="Times New Roman"/>
              </a:rPr>
              <a:t>‹N°›</a:t>
            </a:fld>
            <a:endParaRPr lang="fr-FR" sz="1400" b="0" strike="noStrike" spc="-1">
              <a:latin typeface="Times New Roman"/>
            </a:endParaRPr>
          </a:p>
        </p:txBody>
      </p:sp>
    </p:spTree>
    <p:extLst>
      <p:ext uri="{BB962C8B-B14F-4D97-AF65-F5344CB8AC3E}">
        <p14:creationId xmlns:p14="http://schemas.microsoft.com/office/powerpoint/2010/main" val="312992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noRot="1" noChangeAspect="1"/>
          </p:cNvSpPr>
          <p:nvPr>
            <p:ph type="sldImg"/>
          </p:nvPr>
        </p:nvSpPr>
        <p:spPr>
          <a:xfrm>
            <a:off x="2081213" y="744538"/>
            <a:ext cx="2627312" cy="3714750"/>
          </a:xfrm>
          <a:prstGeom prst="rect">
            <a:avLst/>
          </a:prstGeom>
        </p:spPr>
      </p:sp>
      <p:sp>
        <p:nvSpPr>
          <p:cNvPr id="252" name="PlaceHolder 2"/>
          <p:cNvSpPr>
            <a:spLocks noGrp="1"/>
          </p:cNvSpPr>
          <p:nvPr>
            <p:ph type="body"/>
          </p:nvPr>
        </p:nvSpPr>
        <p:spPr>
          <a:xfrm>
            <a:off x="679680" y="4715280"/>
            <a:ext cx="5430600" cy="4459320"/>
          </a:xfrm>
          <a:prstGeom prst="rect">
            <a:avLst/>
          </a:prstGeom>
        </p:spPr>
        <p:txBody>
          <a:bodyPr lIns="0" tIns="0" rIns="0" bIns="0">
            <a:noAutofit/>
          </a:bodyPr>
          <a:lstStyle/>
          <a:p>
            <a:endParaRPr lang="fr-FR" sz="2000" b="0" strike="noStrike" spc="-1">
              <a:latin typeface="Arial"/>
            </a:endParaRPr>
          </a:p>
        </p:txBody>
      </p:sp>
      <p:sp>
        <p:nvSpPr>
          <p:cNvPr id="253" name="CustomShape 3"/>
          <p:cNvSpPr/>
          <p:nvPr/>
        </p:nvSpPr>
        <p:spPr>
          <a:xfrm>
            <a:off x="3850560" y="9428760"/>
            <a:ext cx="2937960" cy="48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A5C2CADC-0C16-44FD-AC10-88CF94C76910}" type="slidenum">
              <a:rPr lang="fr-FR" sz="1200" b="0" strike="noStrike" spc="-1">
                <a:solidFill>
                  <a:srgbClr val="000000"/>
                </a:solidFill>
                <a:latin typeface="+mn-lt"/>
                <a:ea typeface="+mn-ea"/>
              </a:rPr>
              <a:t>1</a:t>
            </a:fld>
            <a:endParaRPr lang="fr-FR" sz="1200" b="0" strike="noStrike" spc="-1">
              <a:latin typeface="Arial"/>
            </a:endParaRPr>
          </a:p>
        </p:txBody>
      </p:sp>
    </p:spTree>
    <p:extLst>
      <p:ext uri="{BB962C8B-B14F-4D97-AF65-F5344CB8AC3E}">
        <p14:creationId xmlns:p14="http://schemas.microsoft.com/office/powerpoint/2010/main" val="254229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62200" y="812800"/>
            <a:ext cx="2835275"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03915C29-FA29-49D5-A905-3B32F70B9477}" type="slidenum">
              <a:rPr lang="fr-FR" sz="1400" b="0" strike="noStrike" spc="-1" smtClean="0">
                <a:latin typeface="Times New Roman"/>
              </a:rPr>
              <a:t>3</a:t>
            </a:fld>
            <a:endParaRPr lang="fr-FR" sz="1400" b="0" strike="noStrike" spc="-1">
              <a:latin typeface="Times New Roman"/>
            </a:endParaRPr>
          </a:p>
        </p:txBody>
      </p:sp>
    </p:spTree>
    <p:extLst>
      <p:ext uri="{BB962C8B-B14F-4D97-AF65-F5344CB8AC3E}">
        <p14:creationId xmlns:p14="http://schemas.microsoft.com/office/powerpoint/2010/main" val="337072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62200" y="812800"/>
            <a:ext cx="2835275" cy="4008438"/>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lgn="r"/>
            <a:fld id="{03915C29-FA29-49D5-A905-3B32F70B9477}" type="slidenum">
              <a:rPr lang="fr-FR" sz="1400" b="0" strike="noStrike" spc="-1" smtClean="0">
                <a:latin typeface="Times New Roman"/>
              </a:rPr>
              <a:t>8</a:t>
            </a:fld>
            <a:endParaRPr lang="fr-FR" sz="1400" b="0" strike="noStrike" spc="-1">
              <a:latin typeface="Times New Roman"/>
            </a:endParaRPr>
          </a:p>
        </p:txBody>
      </p:sp>
    </p:spTree>
    <p:extLst>
      <p:ext uri="{BB962C8B-B14F-4D97-AF65-F5344CB8AC3E}">
        <p14:creationId xmlns:p14="http://schemas.microsoft.com/office/powerpoint/2010/main" val="58529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24" name="PlaceHolder 2"/>
          <p:cNvSpPr>
            <a:spLocks noGrp="1"/>
          </p:cNvSpPr>
          <p:nvPr>
            <p:ph type="body"/>
          </p:nvPr>
        </p:nvSpPr>
        <p:spPr>
          <a:xfrm>
            <a:off x="378000" y="2500920"/>
            <a:ext cx="6806160" cy="295668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378000" y="5738760"/>
            <a:ext cx="680616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27" name="PlaceHolder 2"/>
          <p:cNvSpPr>
            <a:spLocks noGrp="1"/>
          </p:cNvSpPr>
          <p:nvPr>
            <p:ph type="body"/>
          </p:nvPr>
        </p:nvSpPr>
        <p:spPr>
          <a:xfrm>
            <a:off x="378000" y="2500920"/>
            <a:ext cx="3321360" cy="295668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3865680" y="2500920"/>
            <a:ext cx="3321360" cy="2956680"/>
          </a:xfrm>
          <a:prstGeom prst="rect">
            <a:avLst/>
          </a:prstGeom>
        </p:spPr>
        <p:txBody>
          <a:bodyPr lIns="0" tIns="0" rIns="0" bIns="0">
            <a:normAutofit/>
          </a:bodyPr>
          <a:lstStyle/>
          <a:p>
            <a:endParaRPr lang="fr-FR" sz="3200" b="0" strike="noStrike" spc="-1">
              <a:latin typeface="Arial"/>
            </a:endParaRPr>
          </a:p>
        </p:txBody>
      </p:sp>
      <p:sp>
        <p:nvSpPr>
          <p:cNvPr id="29" name="PlaceHolder 4"/>
          <p:cNvSpPr>
            <a:spLocks noGrp="1"/>
          </p:cNvSpPr>
          <p:nvPr>
            <p:ph type="body"/>
          </p:nvPr>
        </p:nvSpPr>
        <p:spPr>
          <a:xfrm>
            <a:off x="378000" y="5738760"/>
            <a:ext cx="3321360" cy="2956680"/>
          </a:xfrm>
          <a:prstGeom prst="rect">
            <a:avLst/>
          </a:prstGeom>
        </p:spPr>
        <p:txBody>
          <a:bodyPr lIns="0" tIns="0" rIns="0" bIns="0">
            <a:normAutofit/>
          </a:bodyPr>
          <a:lstStyle/>
          <a:p>
            <a:endParaRPr lang="fr-FR" sz="3200" b="0" strike="noStrike" spc="-1">
              <a:latin typeface="Arial"/>
            </a:endParaRPr>
          </a:p>
        </p:txBody>
      </p:sp>
      <p:sp>
        <p:nvSpPr>
          <p:cNvPr id="30" name="PlaceHolder 5"/>
          <p:cNvSpPr>
            <a:spLocks noGrp="1"/>
          </p:cNvSpPr>
          <p:nvPr>
            <p:ph type="body"/>
          </p:nvPr>
        </p:nvSpPr>
        <p:spPr>
          <a:xfrm>
            <a:off x="3865680" y="5738760"/>
            <a:ext cx="332136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32" name="PlaceHolder 2"/>
          <p:cNvSpPr>
            <a:spLocks noGrp="1"/>
          </p:cNvSpPr>
          <p:nvPr>
            <p:ph type="body"/>
          </p:nvPr>
        </p:nvSpPr>
        <p:spPr>
          <a:xfrm>
            <a:off x="378000" y="2500920"/>
            <a:ext cx="2191320" cy="295668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2679120" y="2500920"/>
            <a:ext cx="2191320" cy="2956680"/>
          </a:xfrm>
          <a:prstGeom prst="rect">
            <a:avLst/>
          </a:prstGeom>
        </p:spPr>
        <p:txBody>
          <a:bodyPr lIns="0" tIns="0" rIns="0" bIns="0">
            <a:normAutofit/>
          </a:bodyPr>
          <a:lstStyle/>
          <a:p>
            <a:endParaRPr lang="fr-FR" sz="3200" b="0" strike="noStrike" spc="-1">
              <a:latin typeface="Arial"/>
            </a:endParaRPr>
          </a:p>
        </p:txBody>
      </p:sp>
      <p:sp>
        <p:nvSpPr>
          <p:cNvPr id="34" name="PlaceHolder 4"/>
          <p:cNvSpPr>
            <a:spLocks noGrp="1"/>
          </p:cNvSpPr>
          <p:nvPr>
            <p:ph type="body"/>
          </p:nvPr>
        </p:nvSpPr>
        <p:spPr>
          <a:xfrm>
            <a:off x="4980600" y="2500920"/>
            <a:ext cx="2191320" cy="2956680"/>
          </a:xfrm>
          <a:prstGeom prst="rect">
            <a:avLst/>
          </a:prstGeom>
        </p:spPr>
        <p:txBody>
          <a:bodyPr lIns="0" tIns="0" rIns="0" bIns="0">
            <a:normAutofit/>
          </a:bodyPr>
          <a:lstStyle/>
          <a:p>
            <a:endParaRPr lang="fr-FR" sz="3200" b="0" strike="noStrike" spc="-1">
              <a:latin typeface="Arial"/>
            </a:endParaRPr>
          </a:p>
        </p:txBody>
      </p:sp>
      <p:sp>
        <p:nvSpPr>
          <p:cNvPr id="35" name="PlaceHolder 5"/>
          <p:cNvSpPr>
            <a:spLocks noGrp="1"/>
          </p:cNvSpPr>
          <p:nvPr>
            <p:ph type="body"/>
          </p:nvPr>
        </p:nvSpPr>
        <p:spPr>
          <a:xfrm>
            <a:off x="378000" y="5738760"/>
            <a:ext cx="2191320" cy="2956680"/>
          </a:xfrm>
          <a:prstGeom prst="rect">
            <a:avLst/>
          </a:prstGeom>
        </p:spPr>
        <p:txBody>
          <a:bodyPr lIns="0" tIns="0" rIns="0" bIns="0">
            <a:normAutofit/>
          </a:bodyPr>
          <a:lstStyle/>
          <a:p>
            <a:endParaRPr lang="fr-FR" sz="3200" b="0" strike="noStrike" spc="-1">
              <a:latin typeface="Arial"/>
            </a:endParaRPr>
          </a:p>
        </p:txBody>
      </p:sp>
      <p:sp>
        <p:nvSpPr>
          <p:cNvPr id="36" name="PlaceHolder 6"/>
          <p:cNvSpPr>
            <a:spLocks noGrp="1"/>
          </p:cNvSpPr>
          <p:nvPr>
            <p:ph type="body"/>
          </p:nvPr>
        </p:nvSpPr>
        <p:spPr>
          <a:xfrm>
            <a:off x="2679120" y="5738760"/>
            <a:ext cx="2191320" cy="2956680"/>
          </a:xfrm>
          <a:prstGeom prst="rect">
            <a:avLst/>
          </a:prstGeom>
        </p:spPr>
        <p:txBody>
          <a:bodyPr lIns="0" tIns="0" rIns="0" bIns="0">
            <a:normAutofit/>
          </a:bodyPr>
          <a:lstStyle/>
          <a:p>
            <a:endParaRPr lang="fr-FR" sz="3200" b="0" strike="noStrike" spc="-1">
              <a:latin typeface="Arial"/>
            </a:endParaRPr>
          </a:p>
        </p:txBody>
      </p:sp>
      <p:sp>
        <p:nvSpPr>
          <p:cNvPr id="37" name="PlaceHolder 7"/>
          <p:cNvSpPr>
            <a:spLocks noGrp="1"/>
          </p:cNvSpPr>
          <p:nvPr>
            <p:ph type="body"/>
          </p:nvPr>
        </p:nvSpPr>
        <p:spPr>
          <a:xfrm>
            <a:off x="4980600" y="5738760"/>
            <a:ext cx="219132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41" name="PlaceHolder 2"/>
          <p:cNvSpPr>
            <a:spLocks noGrp="1"/>
          </p:cNvSpPr>
          <p:nvPr>
            <p:ph type="subTitle"/>
          </p:nvPr>
        </p:nvSpPr>
        <p:spPr>
          <a:xfrm>
            <a:off x="378000" y="2500920"/>
            <a:ext cx="6806160" cy="6198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43" name="PlaceHolder 2"/>
          <p:cNvSpPr>
            <a:spLocks noGrp="1"/>
          </p:cNvSpPr>
          <p:nvPr>
            <p:ph type="body"/>
          </p:nvPr>
        </p:nvSpPr>
        <p:spPr>
          <a:xfrm>
            <a:off x="378000" y="2500920"/>
            <a:ext cx="6806160" cy="6198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45" name="PlaceHolder 2"/>
          <p:cNvSpPr>
            <a:spLocks noGrp="1"/>
          </p:cNvSpPr>
          <p:nvPr>
            <p:ph type="body"/>
          </p:nvPr>
        </p:nvSpPr>
        <p:spPr>
          <a:xfrm>
            <a:off x="378000" y="2500920"/>
            <a:ext cx="3321360" cy="6198840"/>
          </a:xfrm>
          <a:prstGeom prst="rect">
            <a:avLst/>
          </a:prstGeom>
        </p:spPr>
        <p:txBody>
          <a:bodyPr lIns="0" tIns="0" rIns="0" bIns="0">
            <a:normAutofit/>
          </a:bodyPr>
          <a:lstStyle/>
          <a:p>
            <a:endParaRPr lang="fr-FR" sz="3200" b="0" strike="noStrike" spc="-1">
              <a:latin typeface="Arial"/>
            </a:endParaRPr>
          </a:p>
        </p:txBody>
      </p:sp>
      <p:sp>
        <p:nvSpPr>
          <p:cNvPr id="46" name="PlaceHolder 3"/>
          <p:cNvSpPr>
            <a:spLocks noGrp="1"/>
          </p:cNvSpPr>
          <p:nvPr>
            <p:ph type="body"/>
          </p:nvPr>
        </p:nvSpPr>
        <p:spPr>
          <a:xfrm>
            <a:off x="3865680" y="2500920"/>
            <a:ext cx="3321360" cy="6198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378000" y="426240"/>
            <a:ext cx="6806160" cy="82731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50" name="PlaceHolder 2"/>
          <p:cNvSpPr>
            <a:spLocks noGrp="1"/>
          </p:cNvSpPr>
          <p:nvPr>
            <p:ph type="body"/>
          </p:nvPr>
        </p:nvSpPr>
        <p:spPr>
          <a:xfrm>
            <a:off x="378000" y="2500920"/>
            <a:ext cx="3321360" cy="2956680"/>
          </a:xfrm>
          <a:prstGeom prst="rect">
            <a:avLst/>
          </a:prstGeom>
        </p:spPr>
        <p:txBody>
          <a:bodyPr lIns="0" tIns="0" rIns="0" bIns="0">
            <a:normAutofit/>
          </a:bodyPr>
          <a:lstStyle/>
          <a:p>
            <a:endParaRPr lang="fr-FR" sz="3200" b="0" strike="noStrike" spc="-1">
              <a:latin typeface="Arial"/>
            </a:endParaRPr>
          </a:p>
        </p:txBody>
      </p:sp>
      <p:sp>
        <p:nvSpPr>
          <p:cNvPr id="51" name="PlaceHolder 3"/>
          <p:cNvSpPr>
            <a:spLocks noGrp="1"/>
          </p:cNvSpPr>
          <p:nvPr>
            <p:ph type="body"/>
          </p:nvPr>
        </p:nvSpPr>
        <p:spPr>
          <a:xfrm>
            <a:off x="3865680" y="2500920"/>
            <a:ext cx="3321360" cy="6198840"/>
          </a:xfrm>
          <a:prstGeom prst="rect">
            <a:avLst/>
          </a:prstGeom>
        </p:spPr>
        <p:txBody>
          <a:bodyPr lIns="0" tIns="0" rIns="0" bIns="0">
            <a:normAutofit/>
          </a:bodyPr>
          <a:lstStyle/>
          <a:p>
            <a:endParaRPr lang="fr-FR" sz="3200" b="0" strike="noStrike" spc="-1">
              <a:latin typeface="Arial"/>
            </a:endParaRPr>
          </a:p>
        </p:txBody>
      </p:sp>
      <p:sp>
        <p:nvSpPr>
          <p:cNvPr id="52" name="PlaceHolder 4"/>
          <p:cNvSpPr>
            <a:spLocks noGrp="1"/>
          </p:cNvSpPr>
          <p:nvPr>
            <p:ph type="body"/>
          </p:nvPr>
        </p:nvSpPr>
        <p:spPr>
          <a:xfrm>
            <a:off x="378000" y="5738760"/>
            <a:ext cx="332136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3" name="PlaceHolder 2"/>
          <p:cNvSpPr>
            <a:spLocks noGrp="1"/>
          </p:cNvSpPr>
          <p:nvPr>
            <p:ph type="subTitle"/>
          </p:nvPr>
        </p:nvSpPr>
        <p:spPr>
          <a:xfrm>
            <a:off x="378000" y="2500920"/>
            <a:ext cx="6806160" cy="619884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54" name="PlaceHolder 2"/>
          <p:cNvSpPr>
            <a:spLocks noGrp="1"/>
          </p:cNvSpPr>
          <p:nvPr>
            <p:ph type="body"/>
          </p:nvPr>
        </p:nvSpPr>
        <p:spPr>
          <a:xfrm>
            <a:off x="378000" y="2500920"/>
            <a:ext cx="3321360" cy="6198840"/>
          </a:xfrm>
          <a:prstGeom prst="rect">
            <a:avLst/>
          </a:prstGeom>
        </p:spPr>
        <p:txBody>
          <a:bodyPr lIns="0" tIns="0" rIns="0" bIns="0">
            <a:normAutofit/>
          </a:bodyPr>
          <a:lstStyle/>
          <a:p>
            <a:endParaRPr lang="fr-FR" sz="3200" b="0" strike="noStrike" spc="-1">
              <a:latin typeface="Arial"/>
            </a:endParaRPr>
          </a:p>
        </p:txBody>
      </p:sp>
      <p:sp>
        <p:nvSpPr>
          <p:cNvPr id="55" name="PlaceHolder 3"/>
          <p:cNvSpPr>
            <a:spLocks noGrp="1"/>
          </p:cNvSpPr>
          <p:nvPr>
            <p:ph type="body"/>
          </p:nvPr>
        </p:nvSpPr>
        <p:spPr>
          <a:xfrm>
            <a:off x="3865680" y="2500920"/>
            <a:ext cx="3321360" cy="2956680"/>
          </a:xfrm>
          <a:prstGeom prst="rect">
            <a:avLst/>
          </a:prstGeom>
        </p:spPr>
        <p:txBody>
          <a:bodyPr lIns="0" tIns="0" rIns="0" bIns="0">
            <a:normAutofit/>
          </a:bodyPr>
          <a:lstStyle/>
          <a:p>
            <a:endParaRPr lang="fr-FR" sz="3200" b="0" strike="noStrike" spc="-1">
              <a:latin typeface="Arial"/>
            </a:endParaRPr>
          </a:p>
        </p:txBody>
      </p:sp>
      <p:sp>
        <p:nvSpPr>
          <p:cNvPr id="56" name="PlaceHolder 4"/>
          <p:cNvSpPr>
            <a:spLocks noGrp="1"/>
          </p:cNvSpPr>
          <p:nvPr>
            <p:ph type="body"/>
          </p:nvPr>
        </p:nvSpPr>
        <p:spPr>
          <a:xfrm>
            <a:off x="3865680" y="5738760"/>
            <a:ext cx="332136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58" name="PlaceHolder 2"/>
          <p:cNvSpPr>
            <a:spLocks noGrp="1"/>
          </p:cNvSpPr>
          <p:nvPr>
            <p:ph type="body"/>
          </p:nvPr>
        </p:nvSpPr>
        <p:spPr>
          <a:xfrm>
            <a:off x="378000" y="2500920"/>
            <a:ext cx="3321360" cy="295668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3865680" y="2500920"/>
            <a:ext cx="3321360" cy="295668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378000" y="5738760"/>
            <a:ext cx="680616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62" name="PlaceHolder 2"/>
          <p:cNvSpPr>
            <a:spLocks noGrp="1"/>
          </p:cNvSpPr>
          <p:nvPr>
            <p:ph type="body"/>
          </p:nvPr>
        </p:nvSpPr>
        <p:spPr>
          <a:xfrm>
            <a:off x="378000" y="2500920"/>
            <a:ext cx="6806160" cy="295668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378000" y="5738760"/>
            <a:ext cx="680616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65" name="PlaceHolder 2"/>
          <p:cNvSpPr>
            <a:spLocks noGrp="1"/>
          </p:cNvSpPr>
          <p:nvPr>
            <p:ph type="body"/>
          </p:nvPr>
        </p:nvSpPr>
        <p:spPr>
          <a:xfrm>
            <a:off x="378000" y="2500920"/>
            <a:ext cx="3321360" cy="295668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3865680" y="2500920"/>
            <a:ext cx="3321360" cy="295668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378000" y="5738760"/>
            <a:ext cx="3321360" cy="2956680"/>
          </a:xfrm>
          <a:prstGeom prst="rect">
            <a:avLst/>
          </a:prstGeom>
        </p:spPr>
        <p:txBody>
          <a:bodyPr lIns="0" tIns="0" rIns="0" bIns="0">
            <a:normAutofit/>
          </a:bodyPr>
          <a:lstStyle/>
          <a:p>
            <a:endParaRPr lang="fr-FR" sz="3200" b="0" strike="noStrike" spc="-1">
              <a:latin typeface="Arial"/>
            </a:endParaRPr>
          </a:p>
        </p:txBody>
      </p:sp>
      <p:sp>
        <p:nvSpPr>
          <p:cNvPr id="68" name="PlaceHolder 5"/>
          <p:cNvSpPr>
            <a:spLocks noGrp="1"/>
          </p:cNvSpPr>
          <p:nvPr>
            <p:ph type="body"/>
          </p:nvPr>
        </p:nvSpPr>
        <p:spPr>
          <a:xfrm>
            <a:off x="3865680" y="5738760"/>
            <a:ext cx="332136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70" name="PlaceHolder 2"/>
          <p:cNvSpPr>
            <a:spLocks noGrp="1"/>
          </p:cNvSpPr>
          <p:nvPr>
            <p:ph type="body"/>
          </p:nvPr>
        </p:nvSpPr>
        <p:spPr>
          <a:xfrm>
            <a:off x="378000" y="2500920"/>
            <a:ext cx="2191320" cy="295668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2679120" y="2500920"/>
            <a:ext cx="2191320" cy="295668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4980600" y="2500920"/>
            <a:ext cx="2191320" cy="2956680"/>
          </a:xfrm>
          <a:prstGeom prst="rect">
            <a:avLst/>
          </a:prstGeom>
        </p:spPr>
        <p:txBody>
          <a:bodyPr lIns="0" tIns="0" rIns="0" bIns="0">
            <a:normAutofit/>
          </a:bodyPr>
          <a:lstStyle/>
          <a:p>
            <a:endParaRPr lang="fr-FR" sz="3200" b="0" strike="noStrike" spc="-1">
              <a:latin typeface="Arial"/>
            </a:endParaRPr>
          </a:p>
        </p:txBody>
      </p:sp>
      <p:sp>
        <p:nvSpPr>
          <p:cNvPr id="73" name="PlaceHolder 5"/>
          <p:cNvSpPr>
            <a:spLocks noGrp="1"/>
          </p:cNvSpPr>
          <p:nvPr>
            <p:ph type="body"/>
          </p:nvPr>
        </p:nvSpPr>
        <p:spPr>
          <a:xfrm>
            <a:off x="378000" y="5738760"/>
            <a:ext cx="2191320" cy="2956680"/>
          </a:xfrm>
          <a:prstGeom prst="rect">
            <a:avLst/>
          </a:prstGeom>
        </p:spPr>
        <p:txBody>
          <a:bodyPr lIns="0" tIns="0" rIns="0" bIns="0">
            <a:normAutofit/>
          </a:bodyPr>
          <a:lstStyle/>
          <a:p>
            <a:endParaRPr lang="fr-FR" sz="3200" b="0" strike="noStrike" spc="-1">
              <a:latin typeface="Arial"/>
            </a:endParaRPr>
          </a:p>
        </p:txBody>
      </p:sp>
      <p:sp>
        <p:nvSpPr>
          <p:cNvPr id="74" name="PlaceHolder 6"/>
          <p:cNvSpPr>
            <a:spLocks noGrp="1"/>
          </p:cNvSpPr>
          <p:nvPr>
            <p:ph type="body"/>
          </p:nvPr>
        </p:nvSpPr>
        <p:spPr>
          <a:xfrm>
            <a:off x="2679120" y="5738760"/>
            <a:ext cx="2191320" cy="2956680"/>
          </a:xfrm>
          <a:prstGeom prst="rect">
            <a:avLst/>
          </a:prstGeom>
        </p:spPr>
        <p:txBody>
          <a:bodyPr lIns="0" tIns="0" rIns="0" bIns="0">
            <a:normAutofit/>
          </a:bodyPr>
          <a:lstStyle/>
          <a:p>
            <a:endParaRPr lang="fr-FR" sz="3200" b="0" strike="noStrike" spc="-1">
              <a:latin typeface="Arial"/>
            </a:endParaRPr>
          </a:p>
        </p:txBody>
      </p:sp>
      <p:sp>
        <p:nvSpPr>
          <p:cNvPr id="75" name="PlaceHolder 7"/>
          <p:cNvSpPr>
            <a:spLocks noGrp="1"/>
          </p:cNvSpPr>
          <p:nvPr>
            <p:ph type="body"/>
          </p:nvPr>
        </p:nvSpPr>
        <p:spPr>
          <a:xfrm>
            <a:off x="4980600" y="5738760"/>
            <a:ext cx="219132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5" name="PlaceHolder 2"/>
          <p:cNvSpPr>
            <a:spLocks noGrp="1"/>
          </p:cNvSpPr>
          <p:nvPr>
            <p:ph type="body"/>
          </p:nvPr>
        </p:nvSpPr>
        <p:spPr>
          <a:xfrm>
            <a:off x="378000" y="2500920"/>
            <a:ext cx="6806160" cy="6198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7" name="PlaceHolder 2"/>
          <p:cNvSpPr>
            <a:spLocks noGrp="1"/>
          </p:cNvSpPr>
          <p:nvPr>
            <p:ph type="body"/>
          </p:nvPr>
        </p:nvSpPr>
        <p:spPr>
          <a:xfrm>
            <a:off x="378000" y="2500920"/>
            <a:ext cx="3321360" cy="6198840"/>
          </a:xfrm>
          <a:prstGeom prst="rect">
            <a:avLst/>
          </a:prstGeom>
        </p:spPr>
        <p:txBody>
          <a:bodyPr lIns="0" tIns="0" rIns="0" bIns="0">
            <a:normAutofit/>
          </a:bodyPr>
          <a:lstStyle/>
          <a:p>
            <a:endParaRPr lang="fr-FR" sz="3200" b="0" strike="noStrike" spc="-1">
              <a:latin typeface="Arial"/>
            </a:endParaRPr>
          </a:p>
        </p:txBody>
      </p:sp>
      <p:sp>
        <p:nvSpPr>
          <p:cNvPr id="8" name="PlaceHolder 3"/>
          <p:cNvSpPr>
            <a:spLocks noGrp="1"/>
          </p:cNvSpPr>
          <p:nvPr>
            <p:ph type="body"/>
          </p:nvPr>
        </p:nvSpPr>
        <p:spPr>
          <a:xfrm>
            <a:off x="3865680" y="2500920"/>
            <a:ext cx="3321360" cy="6198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378000" y="426240"/>
            <a:ext cx="6806160" cy="82731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12" name="PlaceHolder 2"/>
          <p:cNvSpPr>
            <a:spLocks noGrp="1"/>
          </p:cNvSpPr>
          <p:nvPr>
            <p:ph type="body"/>
          </p:nvPr>
        </p:nvSpPr>
        <p:spPr>
          <a:xfrm>
            <a:off x="378000" y="2500920"/>
            <a:ext cx="3321360" cy="2956680"/>
          </a:xfrm>
          <a:prstGeom prst="rect">
            <a:avLst/>
          </a:prstGeom>
        </p:spPr>
        <p:txBody>
          <a:bodyPr lIns="0" tIns="0" rIns="0" bIns="0">
            <a:normAutofit/>
          </a:bodyPr>
          <a:lstStyle/>
          <a:p>
            <a:endParaRPr lang="fr-FR" sz="3200" b="0" strike="noStrike" spc="-1">
              <a:latin typeface="Arial"/>
            </a:endParaRPr>
          </a:p>
        </p:txBody>
      </p:sp>
      <p:sp>
        <p:nvSpPr>
          <p:cNvPr id="13" name="PlaceHolder 3"/>
          <p:cNvSpPr>
            <a:spLocks noGrp="1"/>
          </p:cNvSpPr>
          <p:nvPr>
            <p:ph type="body"/>
          </p:nvPr>
        </p:nvSpPr>
        <p:spPr>
          <a:xfrm>
            <a:off x="3865680" y="2500920"/>
            <a:ext cx="3321360" cy="6198840"/>
          </a:xfrm>
          <a:prstGeom prst="rect">
            <a:avLst/>
          </a:prstGeom>
        </p:spPr>
        <p:txBody>
          <a:bodyPr lIns="0" tIns="0" rIns="0" bIns="0">
            <a:normAutofit/>
          </a:bodyPr>
          <a:lstStyle/>
          <a:p>
            <a:endParaRPr lang="fr-FR" sz="3200" b="0" strike="noStrike" spc="-1">
              <a:latin typeface="Arial"/>
            </a:endParaRPr>
          </a:p>
        </p:txBody>
      </p:sp>
      <p:sp>
        <p:nvSpPr>
          <p:cNvPr id="14" name="PlaceHolder 4"/>
          <p:cNvSpPr>
            <a:spLocks noGrp="1"/>
          </p:cNvSpPr>
          <p:nvPr>
            <p:ph type="body"/>
          </p:nvPr>
        </p:nvSpPr>
        <p:spPr>
          <a:xfrm>
            <a:off x="378000" y="5738760"/>
            <a:ext cx="332136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16" name="PlaceHolder 2"/>
          <p:cNvSpPr>
            <a:spLocks noGrp="1"/>
          </p:cNvSpPr>
          <p:nvPr>
            <p:ph type="body"/>
          </p:nvPr>
        </p:nvSpPr>
        <p:spPr>
          <a:xfrm>
            <a:off x="378000" y="2500920"/>
            <a:ext cx="3321360" cy="619884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3865680" y="2500920"/>
            <a:ext cx="3321360" cy="295668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3865680" y="5738760"/>
            <a:ext cx="332136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endParaRPr lang="fr-FR" sz="4400" b="0" strike="noStrike" spc="-1">
              <a:latin typeface="Arial"/>
            </a:endParaRPr>
          </a:p>
        </p:txBody>
      </p:sp>
      <p:sp>
        <p:nvSpPr>
          <p:cNvPr id="20" name="PlaceHolder 2"/>
          <p:cNvSpPr>
            <a:spLocks noGrp="1"/>
          </p:cNvSpPr>
          <p:nvPr>
            <p:ph type="body"/>
          </p:nvPr>
        </p:nvSpPr>
        <p:spPr>
          <a:xfrm>
            <a:off x="378000" y="2500920"/>
            <a:ext cx="3321360" cy="295668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3865680" y="2500920"/>
            <a:ext cx="3321360" cy="295668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378000" y="5738760"/>
            <a:ext cx="6806160" cy="295668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 name="PlaceHolder 2"/>
          <p:cNvSpPr>
            <a:spLocks noGrp="1"/>
          </p:cNvSpPr>
          <p:nvPr>
            <p:ph type="body"/>
          </p:nvPr>
        </p:nvSpPr>
        <p:spPr>
          <a:xfrm>
            <a:off x="378000" y="2500920"/>
            <a:ext cx="6806160" cy="61988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378000" y="426240"/>
            <a:ext cx="6806160" cy="178452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9" name="PlaceHolder 2"/>
          <p:cNvSpPr>
            <a:spLocks noGrp="1"/>
          </p:cNvSpPr>
          <p:nvPr>
            <p:ph type="body"/>
          </p:nvPr>
        </p:nvSpPr>
        <p:spPr>
          <a:xfrm>
            <a:off x="378000" y="2500920"/>
            <a:ext cx="6806160" cy="619884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jpeg"/><Relationship Id="rId7"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3.png"/><Relationship Id="rId7"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9.jpe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jpeg"/><Relationship Id="rId7" Type="http://schemas.openxmlformats.org/officeDocument/2006/relationships/image" Target="../media/image30.jp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2.png"/><Relationship Id="rId7"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1.jpe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ustomShape 1"/>
          <p:cNvSpPr/>
          <p:nvPr/>
        </p:nvSpPr>
        <p:spPr>
          <a:xfrm>
            <a:off x="196773" y="288720"/>
            <a:ext cx="7121273" cy="2508840"/>
          </a:xfrm>
          <a:prstGeom prst="rect">
            <a:avLst/>
          </a:prstGeom>
          <a:solidFill>
            <a:srgbClr val="C50B34"/>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84" name="CustomShape 2"/>
          <p:cNvSpPr/>
          <p:nvPr/>
        </p:nvSpPr>
        <p:spPr>
          <a:xfrm>
            <a:off x="1326335" y="933804"/>
            <a:ext cx="4883400" cy="244800"/>
          </a:xfrm>
          <a:prstGeom prst="rect">
            <a:avLst/>
          </a:prstGeom>
          <a:noFill/>
          <a:ln w="0">
            <a:noFill/>
          </a:ln>
        </p:spPr>
        <p:style>
          <a:lnRef idx="0">
            <a:scrgbClr r="0" g="0" b="0"/>
          </a:lnRef>
          <a:fillRef idx="0">
            <a:scrgbClr r="0" g="0" b="0"/>
          </a:fillRef>
          <a:effectRef idx="0">
            <a:scrgbClr r="0" g="0" b="0"/>
          </a:effectRef>
          <a:fontRef idx="minor"/>
        </p:style>
        <p:txBody>
          <a:bodyPr lIns="288000" tIns="46800" rIns="0" bIns="46800" anchor="ctr">
            <a:noAutofit/>
          </a:bodyPr>
          <a:lstStyle/>
          <a:p>
            <a:pPr>
              <a:lnSpc>
                <a:spcPct val="100000"/>
              </a:lnSpc>
            </a:pPr>
            <a:r>
              <a:rPr lang="fr-FR" sz="2300" b="1" i="1" strike="noStrike" spc="-1" dirty="0">
                <a:solidFill>
                  <a:srgbClr val="FFFFFF"/>
                </a:solidFill>
                <a:latin typeface="Arial"/>
                <a:ea typeface="ＭＳ Ｐゴシック"/>
              </a:rPr>
              <a:t>Journal interne de la </a:t>
            </a:r>
            <a:r>
              <a:rPr lang="fr-FR" sz="2300" b="1" i="1" strike="noStrike" spc="-1" dirty="0" smtClean="0">
                <a:solidFill>
                  <a:srgbClr val="FFFFFF"/>
                </a:solidFill>
                <a:latin typeface="Arial"/>
                <a:ea typeface="ＭＳ Ｐゴシック"/>
              </a:rPr>
              <a:t>Résidence</a:t>
            </a:r>
          </a:p>
          <a:p>
            <a:pPr algn="ctr">
              <a:lnSpc>
                <a:spcPct val="100000"/>
              </a:lnSpc>
            </a:pPr>
            <a:r>
              <a:rPr lang="fr-FR" sz="2300" b="1" i="1" spc="-1" dirty="0" smtClean="0">
                <a:solidFill>
                  <a:srgbClr val="FFFFFF"/>
                </a:solidFill>
                <a:latin typeface="Arial"/>
                <a:ea typeface="ＭＳ Ｐゴシック"/>
              </a:rPr>
              <a:t>Janvier, février 2025</a:t>
            </a:r>
            <a:endParaRPr lang="fr-FR" sz="2300" b="0" i="1" strike="noStrike" spc="-1" dirty="0">
              <a:latin typeface="Arial"/>
            </a:endParaRPr>
          </a:p>
        </p:txBody>
      </p:sp>
      <p:sp>
        <p:nvSpPr>
          <p:cNvPr id="85" name="CustomShape 3"/>
          <p:cNvSpPr/>
          <p:nvPr/>
        </p:nvSpPr>
        <p:spPr>
          <a:xfrm>
            <a:off x="1101779" y="1710076"/>
            <a:ext cx="5348880" cy="533160"/>
          </a:xfrm>
          <a:prstGeom prst="rect">
            <a:avLst/>
          </a:prstGeom>
          <a:noFill/>
          <a:ln w="0">
            <a:noFill/>
          </a:ln>
        </p:spPr>
        <p:style>
          <a:lnRef idx="0">
            <a:scrgbClr r="0" g="0" b="0"/>
          </a:lnRef>
          <a:fillRef idx="0">
            <a:scrgbClr r="0" g="0" b="0"/>
          </a:fillRef>
          <a:effectRef idx="0">
            <a:scrgbClr r="0" g="0" b="0"/>
          </a:effectRef>
          <a:fontRef idx="minor"/>
        </p:style>
        <p:txBody>
          <a:bodyPr wrap="none" lIns="288000" tIns="0" rIns="0" bIns="0">
            <a:noAutofit/>
          </a:bodyPr>
          <a:lstStyle/>
          <a:p>
            <a:pPr>
              <a:lnSpc>
                <a:spcPct val="70000"/>
              </a:lnSpc>
            </a:pPr>
            <a:r>
              <a:rPr lang="fr-FR" sz="6600" b="1" strike="noStrike" spc="-1" dirty="0">
                <a:solidFill>
                  <a:srgbClr val="FFFFFF"/>
                </a:solidFill>
                <a:latin typeface="Brush Script MT"/>
                <a:ea typeface="ＭＳ Ｐゴシック"/>
              </a:rPr>
              <a:t>L’éveil de </a:t>
            </a:r>
            <a:r>
              <a:rPr lang="fr-FR" sz="6600" b="1" strike="noStrike" spc="-1" dirty="0" err="1">
                <a:solidFill>
                  <a:srgbClr val="FFFFFF"/>
                </a:solidFill>
                <a:latin typeface="Brush Script MT"/>
                <a:ea typeface="ＭＳ Ｐゴシック"/>
              </a:rPr>
              <a:t>Creney</a:t>
            </a:r>
            <a:endParaRPr lang="fr-FR" sz="6600" b="0" strike="noStrike" spc="-1" dirty="0">
              <a:latin typeface="Arial"/>
            </a:endParaRPr>
          </a:p>
        </p:txBody>
      </p:sp>
      <p:pic>
        <p:nvPicPr>
          <p:cNvPr id="88" name="Image 63" descr="DomusVi_logo_coul_baseline_HD.jpg"/>
          <p:cNvPicPr/>
          <p:nvPr/>
        </p:nvPicPr>
        <p:blipFill>
          <a:blip r:embed="rId3"/>
          <a:stretch/>
        </p:blipFill>
        <p:spPr>
          <a:xfrm>
            <a:off x="2953440" y="10058040"/>
            <a:ext cx="1648440" cy="473400"/>
          </a:xfrm>
          <a:prstGeom prst="rect">
            <a:avLst/>
          </a:prstGeom>
          <a:ln w="0">
            <a:noFill/>
          </a:ln>
        </p:spPr>
      </p:pic>
      <p:sp>
        <p:nvSpPr>
          <p:cNvPr id="89" name="CustomShape 6"/>
          <p:cNvSpPr/>
          <p:nvPr/>
        </p:nvSpPr>
        <p:spPr>
          <a:xfrm>
            <a:off x="5250960" y="839880"/>
            <a:ext cx="1828440" cy="885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6800" anchor="ctr">
            <a:noAutofit/>
          </a:bodyPr>
          <a:lstStyle/>
          <a:p>
            <a:pPr algn="ctr">
              <a:lnSpc>
                <a:spcPct val="80000"/>
              </a:lnSpc>
            </a:pPr>
            <a:endParaRPr lang="fr-FR" sz="2400" b="0" strike="noStrike" spc="-1" dirty="0">
              <a:latin typeface="Arial"/>
            </a:endParaRPr>
          </a:p>
        </p:txBody>
      </p:sp>
      <p:pic>
        <p:nvPicPr>
          <p:cNvPr id="90" name="Image 3"/>
          <p:cNvPicPr/>
          <p:nvPr/>
        </p:nvPicPr>
        <p:blipFill>
          <a:blip r:embed="rId4"/>
          <a:stretch/>
        </p:blipFill>
        <p:spPr>
          <a:xfrm>
            <a:off x="641160" y="3176280"/>
            <a:ext cx="1409040" cy="1229400"/>
          </a:xfrm>
          <a:prstGeom prst="rect">
            <a:avLst/>
          </a:prstGeom>
          <a:ln w="0">
            <a:noFill/>
          </a:ln>
        </p:spPr>
      </p:pic>
      <p:pic>
        <p:nvPicPr>
          <p:cNvPr id="91" name="Image 4"/>
          <p:cNvPicPr/>
          <p:nvPr/>
        </p:nvPicPr>
        <p:blipFill>
          <a:blip r:embed="rId5"/>
          <a:stretch/>
        </p:blipFill>
        <p:spPr>
          <a:xfrm>
            <a:off x="229668" y="3147196"/>
            <a:ext cx="7121273" cy="3751948"/>
          </a:xfrm>
          <a:prstGeom prst="rect">
            <a:avLst/>
          </a:prstGeom>
          <a:ln w="0">
            <a:noFill/>
          </a:ln>
        </p:spPr>
      </p:pic>
      <p:sp>
        <p:nvSpPr>
          <p:cNvPr id="94" name="CustomShape 7"/>
          <p:cNvSpPr/>
          <p:nvPr/>
        </p:nvSpPr>
        <p:spPr>
          <a:xfrm>
            <a:off x="5547738" y="9630180"/>
            <a:ext cx="3773880" cy="85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4680">
              <a:lnSpc>
                <a:spcPct val="90000"/>
              </a:lnSpc>
            </a:pPr>
            <a:r>
              <a:rPr lang="fr-FR" sz="1400" b="0" i="1" strike="noStrike" spc="-1" dirty="0">
                <a:solidFill>
                  <a:srgbClr val="755E56"/>
                </a:solidFill>
                <a:latin typeface="Arial"/>
                <a:ea typeface="DejaVu Sans"/>
              </a:rPr>
              <a:t>Laurence Lopez</a:t>
            </a:r>
            <a:endParaRPr lang="fr-FR" sz="1400" b="0" strike="noStrike" spc="-1" dirty="0">
              <a:latin typeface="Arial"/>
            </a:endParaRPr>
          </a:p>
          <a:p>
            <a:pPr marL="4680">
              <a:lnSpc>
                <a:spcPct val="90000"/>
              </a:lnSpc>
            </a:pPr>
            <a:r>
              <a:rPr lang="fr-FR" sz="1400" b="0" i="1" strike="noStrike" spc="-1" dirty="0">
                <a:solidFill>
                  <a:srgbClr val="755E56"/>
                </a:solidFill>
                <a:latin typeface="Arial"/>
                <a:ea typeface="DejaVu Sans"/>
              </a:rPr>
              <a:t>Directrice</a:t>
            </a:r>
            <a:r>
              <a:rPr dirty="0"/>
              <a:t/>
            </a:r>
            <a:br>
              <a:rPr dirty="0"/>
            </a:br>
            <a:r>
              <a:rPr lang="fr-FR" sz="1400" b="0" i="1" strike="noStrike" spc="-1" dirty="0">
                <a:solidFill>
                  <a:srgbClr val="755E56"/>
                </a:solidFill>
                <a:latin typeface="Arial"/>
                <a:ea typeface="DejaVu Sans"/>
              </a:rPr>
              <a:t>de la Résidence</a:t>
            </a:r>
            <a:r>
              <a:rPr dirty="0"/>
              <a:t/>
            </a:r>
            <a:br>
              <a:rPr dirty="0"/>
            </a:br>
            <a:r>
              <a:rPr lang="fr-FR" sz="1400" b="0" i="1" strike="noStrike" spc="-1" dirty="0">
                <a:solidFill>
                  <a:srgbClr val="755E56"/>
                </a:solidFill>
                <a:latin typeface="Arial"/>
                <a:ea typeface="DejaVu Sans"/>
              </a:rPr>
              <a:t>les jardins de </a:t>
            </a:r>
            <a:r>
              <a:rPr lang="fr-FR" sz="1400" b="0" i="1" strike="noStrike" spc="-1" dirty="0" err="1">
                <a:solidFill>
                  <a:srgbClr val="755E56"/>
                </a:solidFill>
                <a:latin typeface="Arial"/>
                <a:ea typeface="DejaVu Sans"/>
              </a:rPr>
              <a:t>Creney</a:t>
            </a:r>
            <a:endParaRPr lang="fr-FR" sz="1400" b="0" strike="noStrike" spc="-1" dirty="0">
              <a:latin typeface="Arial"/>
            </a:endParaRPr>
          </a:p>
        </p:txBody>
      </p:sp>
      <p:sp>
        <p:nvSpPr>
          <p:cNvPr id="95" name="CustomShape 8"/>
          <p:cNvSpPr/>
          <p:nvPr/>
        </p:nvSpPr>
        <p:spPr>
          <a:xfrm>
            <a:off x="5956158" y="6373828"/>
            <a:ext cx="1478520" cy="80972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1800" b="0" strike="noStrike" spc="-1" dirty="0">
                <a:solidFill>
                  <a:srgbClr val="000000"/>
                </a:solidFill>
                <a:latin typeface="Arial"/>
                <a:ea typeface="DejaVu Sans"/>
              </a:rPr>
              <a:t> </a:t>
            </a:r>
            <a:r>
              <a:rPr lang="fr-FR" sz="1800" b="0" strike="noStrike" spc="-1" dirty="0" smtClean="0">
                <a:solidFill>
                  <a:srgbClr val="000000"/>
                </a:solidFill>
                <a:latin typeface="Arial"/>
                <a:ea typeface="DejaVu Sans"/>
              </a:rPr>
              <a:t>. </a:t>
            </a:r>
            <a:endParaRPr lang="fr-FR" sz="1800" b="0" strike="noStrike" spc="-1" dirty="0">
              <a:latin typeface="Arial"/>
            </a:endParaRPr>
          </a:p>
          <a:p>
            <a:pPr>
              <a:lnSpc>
                <a:spcPct val="100000"/>
              </a:lnSpc>
            </a:pPr>
            <a:endParaRPr lang="fr-FR" sz="1800" b="0" strike="noStrike" spc="-1" dirty="0">
              <a:latin typeface="Arial"/>
            </a:endParaRPr>
          </a:p>
          <a:p>
            <a:pPr>
              <a:lnSpc>
                <a:spcPct val="100000"/>
              </a:lnSpc>
            </a:pPr>
            <a:r>
              <a:rPr lang="fr-FR" sz="1800" b="0" strike="noStrike" spc="-1" dirty="0" smtClean="0">
                <a:latin typeface="Arial"/>
              </a:rPr>
              <a:t>  </a:t>
            </a:r>
            <a:endParaRPr lang="fr-FR" sz="1800" b="0" strike="noStrike" spc="-1" dirty="0">
              <a:latin typeface="Arial"/>
            </a:endParaRPr>
          </a:p>
          <a:p>
            <a:pPr>
              <a:lnSpc>
                <a:spcPct val="100000"/>
              </a:lnSpc>
            </a:pPr>
            <a:r>
              <a:rPr lang="fr-FR" sz="1800" b="0" strike="noStrike" spc="-1" dirty="0">
                <a:solidFill>
                  <a:srgbClr val="000000"/>
                </a:solidFill>
                <a:latin typeface="Arial"/>
                <a:ea typeface="DejaVu Sans"/>
              </a:rPr>
              <a:t>                                            </a:t>
            </a:r>
            <a:endParaRPr lang="fr-FR" sz="1800" b="0" strike="noStrike" spc="-1" dirty="0">
              <a:latin typeface="Arial"/>
            </a:endParaRPr>
          </a:p>
        </p:txBody>
      </p:sp>
      <p:pic>
        <p:nvPicPr>
          <p:cNvPr id="4" name="Image 3"/>
          <p:cNvPicPr>
            <a:picLocks noChangeAspect="1"/>
          </p:cNvPicPr>
          <p:nvPr/>
        </p:nvPicPr>
        <p:blipFill>
          <a:blip r:embed="rId6"/>
          <a:stretch>
            <a:fillRect/>
          </a:stretch>
        </p:blipFill>
        <p:spPr>
          <a:xfrm>
            <a:off x="5839002" y="2744258"/>
            <a:ext cx="1511939" cy="1457070"/>
          </a:xfrm>
          <a:prstGeom prst="rect">
            <a:avLst/>
          </a:prstGeom>
        </p:spPr>
      </p:pic>
      <p:sp>
        <p:nvSpPr>
          <p:cNvPr id="2" name="Rectangle 1"/>
          <p:cNvSpPr/>
          <p:nvPr/>
        </p:nvSpPr>
        <p:spPr>
          <a:xfrm>
            <a:off x="229668" y="7302082"/>
            <a:ext cx="7121273" cy="369332"/>
          </a:xfrm>
          <a:prstGeom prst="rect">
            <a:avLst/>
          </a:prstGeom>
        </p:spPr>
        <p:txBody>
          <a:bodyPr wrap="square">
            <a:spAutoFit/>
          </a:bodyPr>
          <a:lstStyle/>
          <a:p>
            <a:endParaRPr lang="fr-FR" dirty="0"/>
          </a:p>
        </p:txBody>
      </p:sp>
      <p:sp>
        <p:nvSpPr>
          <p:cNvPr id="11" name="ZoneTexte 10"/>
          <p:cNvSpPr txBox="1"/>
          <p:nvPr/>
        </p:nvSpPr>
        <p:spPr>
          <a:xfrm>
            <a:off x="641160" y="7586491"/>
            <a:ext cx="6347012" cy="1538883"/>
          </a:xfrm>
          <a:prstGeom prst="rect">
            <a:avLst/>
          </a:prstGeom>
          <a:noFill/>
        </p:spPr>
        <p:txBody>
          <a:bodyPr wrap="square" rtlCol="0">
            <a:spAutoFit/>
          </a:bodyPr>
          <a:lstStyle/>
          <a:p>
            <a:pPr fontAlgn="base"/>
            <a:r>
              <a:rPr lang="fr-FR" sz="2000" dirty="0"/>
              <a:t>“L'essentiel pour le bonheur de la vie, c'est ce que l'on a en soi-même</a:t>
            </a:r>
            <a:r>
              <a:rPr lang="fr-FR" sz="2000" dirty="0" smtClean="0"/>
              <a:t>. »</a:t>
            </a:r>
          </a:p>
          <a:p>
            <a:pPr fontAlgn="base"/>
            <a:endParaRPr lang="fr-FR" dirty="0" smtClean="0"/>
          </a:p>
          <a:p>
            <a:r>
              <a:rPr lang="fr-FR" i="1" dirty="0">
                <a:solidFill>
                  <a:schemeClr val="tx1">
                    <a:lumMod val="85000"/>
                    <a:lumOff val="15000"/>
                  </a:schemeClr>
                </a:solidFill>
              </a:rPr>
              <a:t>Arthur Schopenhauer</a:t>
            </a:r>
            <a:r>
              <a:rPr lang="fr-FR" i="1" dirty="0"/>
              <a:t> / Aphorismes sur la sagesse dans la vie</a:t>
            </a:r>
            <a:endParaRPr lang="fr-FR" b="1"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Image 36_1" descr="domusVi_fondempreinte_rouge_transparent copie.png"/>
          <p:cNvPicPr/>
          <p:nvPr/>
        </p:nvPicPr>
        <p:blipFill>
          <a:blip r:embed="rId2"/>
          <a:stretch/>
        </p:blipFill>
        <p:spPr>
          <a:xfrm>
            <a:off x="3591720" y="10231920"/>
            <a:ext cx="372240" cy="365760"/>
          </a:xfrm>
          <a:prstGeom prst="rect">
            <a:avLst/>
          </a:prstGeom>
          <a:ln w="0">
            <a:noFill/>
          </a:ln>
        </p:spPr>
      </p:pic>
      <p:sp>
        <p:nvSpPr>
          <p:cNvPr id="175" name="CustomShape 1"/>
          <p:cNvSpPr/>
          <p:nvPr/>
        </p:nvSpPr>
        <p:spPr>
          <a:xfrm>
            <a:off x="3661560" y="10325880"/>
            <a:ext cx="231840" cy="10728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chor="ctr">
            <a:noAutofit/>
          </a:bodyPr>
          <a:lstStyle/>
          <a:p>
            <a:pPr algn="r">
              <a:lnSpc>
                <a:spcPct val="100000"/>
              </a:lnSpc>
            </a:pPr>
            <a:fld id="{8E457DF2-C749-493E-AA02-ABD096C1A39D}" type="slidenum">
              <a:rPr lang="fr-FR" sz="1400" b="1" strike="noStrike" spc="-1">
                <a:solidFill>
                  <a:srgbClr val="FFFFFF"/>
                </a:solidFill>
                <a:latin typeface="Arial"/>
                <a:ea typeface="ＭＳ Ｐゴシック"/>
              </a:rPr>
              <a:t>2</a:t>
            </a:fld>
            <a:endParaRPr lang="fr-FR" sz="1400" b="0" strike="noStrike" spc="-1">
              <a:latin typeface="Arial"/>
            </a:endParaRPr>
          </a:p>
        </p:txBody>
      </p:sp>
      <p:sp>
        <p:nvSpPr>
          <p:cNvPr id="176" name="CustomShape 2"/>
          <p:cNvSpPr/>
          <p:nvPr/>
        </p:nvSpPr>
        <p:spPr>
          <a:xfrm>
            <a:off x="360000" y="284400"/>
            <a:ext cx="3989520" cy="211680"/>
          </a:xfrm>
          <a:prstGeom prst="rect">
            <a:avLst/>
          </a:prstGeom>
          <a:noFill/>
          <a:ln w="0">
            <a:noFill/>
          </a:ln>
        </p:spPr>
        <p:style>
          <a:lnRef idx="0">
            <a:scrgbClr r="0" g="0" b="0"/>
          </a:lnRef>
          <a:fillRef idx="0">
            <a:scrgbClr r="0" g="0" b="0"/>
          </a:fillRef>
          <a:effectRef idx="0">
            <a:scrgbClr r="0" g="0" b="0"/>
          </a:effectRef>
          <a:fontRef idx="minor"/>
        </p:style>
        <p:txBody>
          <a:bodyPr lIns="0" tIns="46800" rIns="0" bIns="46800" anchor="ctr">
            <a:noAutofit/>
          </a:bodyPr>
          <a:lstStyle/>
          <a:p>
            <a:pPr>
              <a:lnSpc>
                <a:spcPct val="100000"/>
              </a:lnSpc>
            </a:pPr>
            <a:r>
              <a:rPr lang="fr-FR" sz="1100" b="1" strike="noStrike" spc="-1">
                <a:solidFill>
                  <a:srgbClr val="755E56"/>
                </a:solidFill>
                <a:latin typeface="Arial"/>
                <a:ea typeface="ＭＳ Ｐゴシック"/>
              </a:rPr>
              <a:t>Journal interne de la Résidence Les Jardins de Creney</a:t>
            </a:r>
            <a:endParaRPr lang="fr-FR" sz="1100" b="0" strike="noStrike" spc="-1">
              <a:latin typeface="Arial"/>
            </a:endParaRPr>
          </a:p>
        </p:txBody>
      </p:sp>
      <p:sp>
        <p:nvSpPr>
          <p:cNvPr id="177" name="CustomShape 3"/>
          <p:cNvSpPr/>
          <p:nvPr/>
        </p:nvSpPr>
        <p:spPr>
          <a:xfrm>
            <a:off x="360000" y="536760"/>
            <a:ext cx="4419000" cy="208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70000"/>
              </a:lnSpc>
            </a:pPr>
            <a:r>
              <a:rPr lang="fr-FR" sz="1100" b="1" spc="-1" dirty="0" smtClean="0">
                <a:solidFill>
                  <a:srgbClr val="C80B34"/>
                </a:solidFill>
                <a:latin typeface="Arial"/>
                <a:ea typeface="ＭＳ Ｐゴシック"/>
              </a:rPr>
              <a:t>Janvier, février 2025</a:t>
            </a:r>
            <a:endParaRPr lang="fr-FR" sz="1100" b="0" strike="noStrike" spc="-1" dirty="0">
              <a:latin typeface="Arial"/>
            </a:endParaRPr>
          </a:p>
        </p:txBody>
      </p:sp>
      <p:pic>
        <p:nvPicPr>
          <p:cNvPr id="178" name="Image 35_2" descr="DomusVi_logo_coul_baseline_HD.jpg"/>
          <p:cNvPicPr/>
          <p:nvPr/>
        </p:nvPicPr>
        <p:blipFill>
          <a:blip r:embed="rId3"/>
          <a:stretch/>
        </p:blipFill>
        <p:spPr>
          <a:xfrm>
            <a:off x="5670000" y="236160"/>
            <a:ext cx="1626120" cy="466920"/>
          </a:xfrm>
          <a:prstGeom prst="rect">
            <a:avLst/>
          </a:prstGeom>
          <a:ln w="0">
            <a:noFill/>
          </a:ln>
        </p:spPr>
      </p:pic>
      <p:sp>
        <p:nvSpPr>
          <p:cNvPr id="180" name="CustomShape 5"/>
          <p:cNvSpPr/>
          <p:nvPr/>
        </p:nvSpPr>
        <p:spPr>
          <a:xfrm>
            <a:off x="-1365416" y="5334292"/>
            <a:ext cx="5033160" cy="348840"/>
          </a:xfrm>
          <a:prstGeom prst="rect">
            <a:avLst/>
          </a:prstGeom>
          <a:noFill/>
          <a:ln w="0">
            <a:noFill/>
          </a:ln>
        </p:spPr>
        <p:style>
          <a:lnRef idx="0">
            <a:scrgbClr r="0" g="0" b="0"/>
          </a:lnRef>
          <a:fillRef idx="0">
            <a:scrgbClr r="0" g="0" b="0"/>
          </a:fillRef>
          <a:effectRef idx="0">
            <a:scrgbClr r="0" g="0" b="0"/>
          </a:effectRef>
          <a:fontRef idx="minor"/>
        </p:style>
      </p:sp>
      <p:sp>
        <p:nvSpPr>
          <p:cNvPr id="181" name="CustomShape 6"/>
          <p:cNvSpPr/>
          <p:nvPr/>
        </p:nvSpPr>
        <p:spPr>
          <a:xfrm>
            <a:off x="3963960" y="4783392"/>
            <a:ext cx="3416220" cy="31975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pc="-1" dirty="0" smtClean="0">
              <a:latin typeface="Arial"/>
            </a:endParaRPr>
          </a:p>
        </p:txBody>
      </p:sp>
      <p:grpSp>
        <p:nvGrpSpPr>
          <p:cNvPr id="184" name="Group 7"/>
          <p:cNvGrpSpPr/>
          <p:nvPr/>
        </p:nvGrpSpPr>
        <p:grpSpPr>
          <a:xfrm>
            <a:off x="223205" y="779429"/>
            <a:ext cx="847080" cy="824040"/>
            <a:chOff x="165960" y="1080000"/>
            <a:chExt cx="847080" cy="824040"/>
          </a:xfrm>
        </p:grpSpPr>
        <p:sp>
          <p:nvSpPr>
            <p:cNvPr id="185" name="CustomShape 8"/>
            <p:cNvSpPr/>
            <p:nvPr/>
          </p:nvSpPr>
          <p:spPr>
            <a:xfrm>
              <a:off x="185400" y="1110240"/>
              <a:ext cx="807480" cy="767520"/>
            </a:xfrm>
            <a:prstGeom prst="rect">
              <a:avLst/>
            </a:prstGeom>
            <a:solidFill>
              <a:srgbClr val="614E48"/>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186" name="Image 22_0" descr="domusVi_fondempreinte_blanc.png"/>
            <p:cNvPicPr/>
            <p:nvPr/>
          </p:nvPicPr>
          <p:blipFill>
            <a:blip r:embed="rId4"/>
            <a:stretch/>
          </p:blipFill>
          <p:spPr>
            <a:xfrm>
              <a:off x="165960" y="1080000"/>
              <a:ext cx="847080" cy="824040"/>
            </a:xfrm>
            <a:prstGeom prst="rect">
              <a:avLst/>
            </a:prstGeom>
            <a:ln w="0">
              <a:noFill/>
            </a:ln>
          </p:spPr>
        </p:pic>
      </p:grpSp>
      <p:sp>
        <p:nvSpPr>
          <p:cNvPr id="187" name="CustomShape 9"/>
          <p:cNvSpPr/>
          <p:nvPr/>
        </p:nvSpPr>
        <p:spPr>
          <a:xfrm>
            <a:off x="476783" y="961229"/>
            <a:ext cx="6832440" cy="460440"/>
          </a:xfrm>
          <a:prstGeom prst="rect">
            <a:avLst/>
          </a:prstGeom>
          <a:solidFill>
            <a:srgbClr val="604E48"/>
          </a:solidFill>
          <a:ln w="0">
            <a:noFill/>
          </a:ln>
        </p:spPr>
        <p:style>
          <a:lnRef idx="0">
            <a:scrgbClr r="0" g="0" b="0"/>
          </a:lnRef>
          <a:fillRef idx="0">
            <a:scrgbClr r="0" g="0" b="0"/>
          </a:fillRef>
          <a:effectRef idx="0">
            <a:scrgbClr r="0" g="0" b="0"/>
          </a:effectRef>
          <a:fontRef idx="minor"/>
        </p:style>
        <p:txBody>
          <a:bodyPr lIns="180000" tIns="45000" rIns="90000" bIns="45000" anchor="ctr">
            <a:noAutofit/>
          </a:bodyPr>
          <a:lstStyle/>
          <a:p>
            <a:pPr>
              <a:lnSpc>
                <a:spcPct val="100000"/>
              </a:lnSpc>
            </a:pPr>
            <a:endParaRPr lang="fr-FR" sz="2200" b="1" strike="noStrike" spc="-1" dirty="0">
              <a:solidFill>
                <a:schemeClr val="bg1"/>
              </a:solidFill>
              <a:latin typeface="Arial"/>
            </a:endParaRPr>
          </a:p>
        </p:txBody>
      </p:sp>
      <p:sp>
        <p:nvSpPr>
          <p:cNvPr id="11" name="ZoneTexte 10"/>
          <p:cNvSpPr txBox="1"/>
          <p:nvPr/>
        </p:nvSpPr>
        <p:spPr>
          <a:xfrm>
            <a:off x="183325" y="2036059"/>
            <a:ext cx="4475803" cy="8402300"/>
          </a:xfrm>
          <a:prstGeom prst="rect">
            <a:avLst/>
          </a:prstGeom>
          <a:noFill/>
        </p:spPr>
        <p:txBody>
          <a:bodyPr wrap="square" rtlCol="0">
            <a:spAutoFit/>
          </a:bodyPr>
          <a:lstStyle/>
          <a:p>
            <a:r>
              <a:rPr lang="fr-FR" dirty="0" smtClean="0"/>
              <a:t>L’année 2024 a été riche en animation musicale.</a:t>
            </a:r>
          </a:p>
          <a:p>
            <a:r>
              <a:rPr lang="fr-FR" dirty="0" smtClean="0"/>
              <a:t>Beaucoup de spectacles ont ponctué le mois de décembre.</a:t>
            </a:r>
          </a:p>
          <a:p>
            <a:endParaRPr lang="fr-FR" dirty="0" smtClean="0"/>
          </a:p>
          <a:p>
            <a:r>
              <a:rPr lang="fr-FR" dirty="0" smtClean="0"/>
              <a:t>Cette année, les résidents ont eu la chance de pouvoir bénéficier du savoir-faire du groupe «  Vice Vers Love ». </a:t>
            </a:r>
          </a:p>
          <a:p>
            <a:r>
              <a:rPr lang="fr-FR" dirty="0" smtClean="0"/>
              <a:t>Six séances de musicothérapie ont été animées par Yves, Mathis et </a:t>
            </a:r>
            <a:r>
              <a:rPr lang="fr-FR" dirty="0"/>
              <a:t>D</a:t>
            </a:r>
            <a:r>
              <a:rPr lang="fr-FR" dirty="0" smtClean="0"/>
              <a:t>amien.</a:t>
            </a:r>
          </a:p>
          <a:p>
            <a:r>
              <a:rPr lang="fr-FR" dirty="0" smtClean="0"/>
              <a:t>Percussions, chant, rythme, les résidents ont travaillé consciencieusement mais toujours dans la bonne humeur afin d’offrir un spectacle reflétant tout leur apprentissage.</a:t>
            </a:r>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r>
              <a:rPr lang="fr-FR" dirty="0" smtClean="0"/>
              <a:t>Ce projet avait pour but de prévenir la perte d’autonomie, de maintenir un lien social et il a été l’occasion d’échanges intergénérationnels avec le trio de chanteur et musiciens.</a:t>
            </a:r>
            <a:endParaRPr lang="fr-FR" dirty="0"/>
          </a:p>
        </p:txBody>
      </p:sp>
      <p:sp>
        <p:nvSpPr>
          <p:cNvPr id="2" name="ZoneTexte 1"/>
          <p:cNvSpPr txBox="1"/>
          <p:nvPr/>
        </p:nvSpPr>
        <p:spPr>
          <a:xfrm>
            <a:off x="992880" y="933907"/>
            <a:ext cx="5717202" cy="430887"/>
          </a:xfrm>
          <a:prstGeom prst="rect">
            <a:avLst/>
          </a:prstGeom>
          <a:noFill/>
        </p:spPr>
        <p:txBody>
          <a:bodyPr wrap="square" rtlCol="0">
            <a:spAutoFit/>
          </a:bodyPr>
          <a:lstStyle/>
          <a:p>
            <a:r>
              <a:rPr lang="fr-FR" sz="2200" b="1" dirty="0" smtClean="0">
                <a:solidFill>
                  <a:schemeClr val="bg1"/>
                </a:solidFill>
              </a:rPr>
              <a:t>UNE FIN D’ANNEE MUSICALE</a:t>
            </a:r>
            <a:endParaRPr lang="fr-FR" sz="2200" b="1" dirty="0">
              <a:solidFill>
                <a:schemeClr val="bg1"/>
              </a:solidFill>
            </a:endParaRPr>
          </a:p>
        </p:txBody>
      </p:sp>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0915" y="6524191"/>
            <a:ext cx="2588731" cy="1941548"/>
          </a:xfrm>
          <a:prstGeom prst="rect">
            <a:avLst/>
          </a:prstGeom>
        </p:spPr>
      </p:pic>
      <p:pic>
        <p:nvPicPr>
          <p:cNvPr id="4" name="Imag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9000" y="8588062"/>
            <a:ext cx="2644525" cy="1983394"/>
          </a:xfrm>
          <a:prstGeom prst="rect">
            <a:avLst/>
          </a:prstGeom>
        </p:spPr>
      </p:pic>
      <p:pic>
        <p:nvPicPr>
          <p:cNvPr id="5" name="Imag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574" y="6221582"/>
            <a:ext cx="3395686" cy="2546765"/>
          </a:xfrm>
          <a:prstGeom prst="rect">
            <a:avLst/>
          </a:prstGeom>
        </p:spPr>
      </p:pic>
      <p:pic>
        <p:nvPicPr>
          <p:cNvPr id="7" name="Image 6"/>
          <p:cNvPicPr>
            <a:picLocks noChangeAspect="1"/>
          </p:cNvPicPr>
          <p:nvPr/>
        </p:nvPicPr>
        <p:blipFill rotWithShape="1">
          <a:blip r:embed="rId8" cstate="print">
            <a:extLst>
              <a:ext uri="{28A0092B-C50C-407E-A947-70E740481C1C}">
                <a14:useLocalDpi xmlns:a14="http://schemas.microsoft.com/office/drawing/2010/main" val="0"/>
              </a:ext>
            </a:extLst>
          </a:blip>
          <a:srcRect l="10829" r="24733"/>
          <a:stretch/>
        </p:blipFill>
        <p:spPr>
          <a:xfrm rot="5400000">
            <a:off x="4729848" y="1974610"/>
            <a:ext cx="2971801" cy="2129584"/>
          </a:xfrm>
          <a:prstGeom prst="rect">
            <a:avLst/>
          </a:prstGeom>
        </p:spPr>
      </p:pic>
      <p:pic>
        <p:nvPicPr>
          <p:cNvPr id="8" name="Image 7"/>
          <p:cNvPicPr>
            <a:picLocks noChangeAspect="1"/>
          </p:cNvPicPr>
          <p:nvPr/>
        </p:nvPicPr>
        <p:blipFill rotWithShape="1">
          <a:blip r:embed="rId9" cstate="print">
            <a:extLst>
              <a:ext uri="{28A0092B-C50C-407E-A947-70E740481C1C}">
                <a14:useLocalDpi xmlns:a14="http://schemas.microsoft.com/office/drawing/2010/main" val="0"/>
              </a:ext>
            </a:extLst>
          </a:blip>
          <a:srcRect l="26137" t="29425" r="18565"/>
          <a:stretch/>
        </p:blipFill>
        <p:spPr>
          <a:xfrm>
            <a:off x="4807236" y="4746085"/>
            <a:ext cx="2588050" cy="15252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3278405" y="10083802"/>
            <a:ext cx="419536" cy="412659"/>
          </a:xfrm>
          <a:prstGeom prst="rect">
            <a:avLst/>
          </a:prstGeom>
        </p:spPr>
      </p:pic>
      <p:sp>
        <p:nvSpPr>
          <p:cNvPr id="5" name="Rectangle 4"/>
          <p:cNvSpPr/>
          <p:nvPr/>
        </p:nvSpPr>
        <p:spPr>
          <a:xfrm>
            <a:off x="378000" y="136080"/>
            <a:ext cx="4479750" cy="261610"/>
          </a:xfrm>
          <a:prstGeom prst="rect">
            <a:avLst/>
          </a:prstGeom>
        </p:spPr>
        <p:txBody>
          <a:bodyPr wrap="square">
            <a:spAutoFit/>
          </a:bodyPr>
          <a:lstStyle/>
          <a:p>
            <a:pPr lvl="0"/>
            <a:r>
              <a:rPr lang="fr-FR" sz="1100" b="1" spc="-1" dirty="0">
                <a:solidFill>
                  <a:srgbClr val="755E56"/>
                </a:solidFill>
                <a:ea typeface="ＭＳ Ｐゴシック"/>
              </a:rPr>
              <a:t>Journal interne de la Résidence Les Jardins de Creney</a:t>
            </a:r>
            <a:endParaRPr lang="fr-FR" sz="1100" spc="-1" dirty="0">
              <a:solidFill>
                <a:prstClr val="black"/>
              </a:solidFill>
            </a:endParaRPr>
          </a:p>
        </p:txBody>
      </p:sp>
      <p:pic>
        <p:nvPicPr>
          <p:cNvPr id="3" name="Image 2"/>
          <p:cNvPicPr>
            <a:picLocks noChangeAspect="1"/>
          </p:cNvPicPr>
          <p:nvPr/>
        </p:nvPicPr>
        <p:blipFill>
          <a:blip r:embed="rId4"/>
          <a:stretch>
            <a:fillRect/>
          </a:stretch>
        </p:blipFill>
        <p:spPr>
          <a:xfrm>
            <a:off x="5653588" y="164134"/>
            <a:ext cx="1627773" cy="463336"/>
          </a:xfrm>
          <a:prstGeom prst="rect">
            <a:avLst/>
          </a:prstGeom>
        </p:spPr>
      </p:pic>
      <p:sp>
        <p:nvSpPr>
          <p:cNvPr id="11" name="CustomShape 3"/>
          <p:cNvSpPr/>
          <p:nvPr/>
        </p:nvSpPr>
        <p:spPr>
          <a:xfrm>
            <a:off x="438750" y="533920"/>
            <a:ext cx="4419000" cy="208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70000"/>
              </a:lnSpc>
            </a:pPr>
            <a:r>
              <a:rPr lang="fr-FR" sz="1100" spc="-1" dirty="0" smtClean="0">
                <a:solidFill>
                  <a:srgbClr val="C00000"/>
                </a:solidFill>
                <a:latin typeface="Arial"/>
              </a:rPr>
              <a:t>Janvier, février 2025</a:t>
            </a:r>
            <a:endParaRPr lang="fr-FR" sz="1100" b="0" strike="noStrike" spc="-1" dirty="0">
              <a:solidFill>
                <a:srgbClr val="C00000"/>
              </a:solidFill>
              <a:latin typeface="Arial"/>
            </a:endParaRPr>
          </a:p>
        </p:txBody>
      </p:sp>
      <p:pic>
        <p:nvPicPr>
          <p:cNvPr id="8" name="Image 7"/>
          <p:cNvPicPr>
            <a:picLocks noChangeAspect="1"/>
          </p:cNvPicPr>
          <p:nvPr/>
        </p:nvPicPr>
        <p:blipFill>
          <a:blip r:embed="rId5"/>
          <a:stretch>
            <a:fillRect/>
          </a:stretch>
        </p:blipFill>
        <p:spPr>
          <a:xfrm>
            <a:off x="288119" y="795724"/>
            <a:ext cx="847417" cy="823031"/>
          </a:xfrm>
          <a:prstGeom prst="rect">
            <a:avLst/>
          </a:prstGeom>
        </p:spPr>
      </p:pic>
      <p:pic>
        <p:nvPicPr>
          <p:cNvPr id="7" name="Image 6"/>
          <p:cNvPicPr>
            <a:picLocks noChangeAspect="1"/>
          </p:cNvPicPr>
          <p:nvPr/>
        </p:nvPicPr>
        <p:blipFill>
          <a:blip r:embed="rId6"/>
          <a:stretch>
            <a:fillRect/>
          </a:stretch>
        </p:blipFill>
        <p:spPr>
          <a:xfrm>
            <a:off x="665389" y="1011788"/>
            <a:ext cx="6834208" cy="463336"/>
          </a:xfrm>
          <a:prstGeom prst="rect">
            <a:avLst/>
          </a:prstGeom>
        </p:spPr>
      </p:pic>
      <p:sp>
        <p:nvSpPr>
          <p:cNvPr id="9" name="ZoneTexte 8"/>
          <p:cNvSpPr txBox="1"/>
          <p:nvPr/>
        </p:nvSpPr>
        <p:spPr>
          <a:xfrm>
            <a:off x="1135536" y="1011788"/>
            <a:ext cx="5008089" cy="430887"/>
          </a:xfrm>
          <a:prstGeom prst="rect">
            <a:avLst/>
          </a:prstGeom>
          <a:noFill/>
        </p:spPr>
        <p:txBody>
          <a:bodyPr wrap="square" rtlCol="0">
            <a:spAutoFit/>
          </a:bodyPr>
          <a:lstStyle/>
          <a:p>
            <a:r>
              <a:rPr lang="fr-FR" sz="2200" b="1" dirty="0" smtClean="0">
                <a:solidFill>
                  <a:schemeClr val="bg1"/>
                </a:solidFill>
              </a:rPr>
              <a:t>LES REPAS A THEME</a:t>
            </a:r>
            <a:endParaRPr lang="fr-FR" sz="2200" b="1" dirty="0">
              <a:solidFill>
                <a:schemeClr val="bg1"/>
              </a:solidFill>
            </a:endParaRPr>
          </a:p>
        </p:txBody>
      </p:sp>
      <p:sp>
        <p:nvSpPr>
          <p:cNvPr id="10" name="ZoneTexte 9"/>
          <p:cNvSpPr txBox="1"/>
          <p:nvPr/>
        </p:nvSpPr>
        <p:spPr>
          <a:xfrm>
            <a:off x="336263" y="1577652"/>
            <a:ext cx="6662138" cy="1857375"/>
          </a:xfrm>
          <a:prstGeom prst="rect">
            <a:avLst/>
          </a:prstGeom>
          <a:noFill/>
        </p:spPr>
        <p:txBody>
          <a:bodyPr wrap="square" rtlCol="0">
            <a:spAutoFit/>
          </a:bodyPr>
          <a:lstStyle/>
          <a:p>
            <a:endParaRPr lang="fr-FR" dirty="0"/>
          </a:p>
        </p:txBody>
      </p:sp>
      <p:sp>
        <p:nvSpPr>
          <p:cNvPr id="12" name="ZoneTexte 11"/>
          <p:cNvSpPr txBox="1"/>
          <p:nvPr/>
        </p:nvSpPr>
        <p:spPr>
          <a:xfrm>
            <a:off x="557213" y="1757363"/>
            <a:ext cx="6724148" cy="369332"/>
          </a:xfrm>
          <a:prstGeom prst="rect">
            <a:avLst/>
          </a:prstGeom>
          <a:noFill/>
        </p:spPr>
        <p:txBody>
          <a:bodyPr wrap="square" rtlCol="0">
            <a:spAutoFit/>
          </a:bodyPr>
          <a:lstStyle/>
          <a:p>
            <a:endParaRPr lang="fr-FR" dirty="0"/>
          </a:p>
        </p:txBody>
      </p:sp>
      <p:sp>
        <p:nvSpPr>
          <p:cNvPr id="17" name="ZoneTexte 16"/>
          <p:cNvSpPr txBox="1"/>
          <p:nvPr/>
        </p:nvSpPr>
        <p:spPr>
          <a:xfrm>
            <a:off x="2353234" y="7446980"/>
            <a:ext cx="5209615" cy="3970318"/>
          </a:xfrm>
          <a:prstGeom prst="rect">
            <a:avLst/>
          </a:prstGeom>
          <a:noFill/>
        </p:spPr>
        <p:txBody>
          <a:bodyPr wrap="square" rtlCol="0">
            <a:spAutoFit/>
          </a:bodyPr>
          <a:lstStyle/>
          <a:p>
            <a:r>
              <a:rPr lang="fr-FR" i="1" u="sng" dirty="0" smtClean="0"/>
              <a:t>Voyage en Asie</a:t>
            </a:r>
          </a:p>
          <a:p>
            <a:endParaRPr lang="fr-FR" i="1" u="sng" dirty="0" smtClean="0"/>
          </a:p>
          <a:p>
            <a:r>
              <a:rPr lang="fr-FR" dirty="0" smtClean="0"/>
              <a:t>« La fête du printemps » a pris place aux « Jardins de Creney » pour fêter l’année du serpent de bois. Un </a:t>
            </a:r>
            <a:r>
              <a:rPr lang="fr-FR" dirty="0"/>
              <a:t>repas aux saveurs asiatiques a été servi aux </a:t>
            </a:r>
            <a:r>
              <a:rPr lang="fr-FR" dirty="0" smtClean="0"/>
              <a:t>résidents dans les restaurants décorés aux couleurs du Nouvel An chinois.</a:t>
            </a:r>
            <a:endParaRPr lang="fr-FR" dirty="0"/>
          </a:p>
          <a:p>
            <a:r>
              <a:rPr lang="fr-FR" dirty="0"/>
              <a:t>L’ </a:t>
            </a:r>
            <a:r>
              <a:rPr lang="fr-FR" dirty="0" smtClean="0"/>
              <a:t>après-midi, </a:t>
            </a:r>
            <a:r>
              <a:rPr lang="fr-FR" dirty="0"/>
              <a:t>un </a:t>
            </a:r>
            <a:r>
              <a:rPr lang="fr-FR" dirty="0" smtClean="0"/>
              <a:t>quiz </a:t>
            </a:r>
            <a:r>
              <a:rPr lang="fr-FR" dirty="0"/>
              <a:t>sur les secrets de l’Asie a été animé par </a:t>
            </a:r>
            <a:r>
              <a:rPr lang="fr-FR" dirty="0" smtClean="0"/>
              <a:t>Camille.</a:t>
            </a:r>
            <a:endParaRPr lang="fr-FR" dirty="0"/>
          </a:p>
          <a:p>
            <a:endParaRPr lang="fr-FR" b="1" dirty="0"/>
          </a:p>
          <a:p>
            <a:endParaRPr lang="fr-FR" b="1" dirty="0" smtClean="0"/>
          </a:p>
          <a:p>
            <a:endParaRPr lang="fr-FR" b="1" dirty="0" smtClean="0"/>
          </a:p>
          <a:p>
            <a:endParaRPr lang="fr-FR" dirty="0" smtClean="0"/>
          </a:p>
          <a:p>
            <a:endParaRPr lang="fr-FR" dirty="0"/>
          </a:p>
        </p:txBody>
      </p:sp>
      <p:sp>
        <p:nvSpPr>
          <p:cNvPr id="15" name="ZoneTexte 14"/>
          <p:cNvSpPr txBox="1"/>
          <p:nvPr/>
        </p:nvSpPr>
        <p:spPr>
          <a:xfrm>
            <a:off x="4857750" y="4989017"/>
            <a:ext cx="2360778" cy="230832"/>
          </a:xfrm>
          <a:prstGeom prst="rect">
            <a:avLst/>
          </a:prstGeom>
          <a:noFill/>
        </p:spPr>
        <p:txBody>
          <a:bodyPr wrap="square" rtlCol="0">
            <a:spAutoFit/>
          </a:bodyPr>
          <a:lstStyle/>
          <a:p>
            <a:r>
              <a:rPr lang="fr-FR" sz="900" i="1" dirty="0" smtClean="0">
                <a:solidFill>
                  <a:srgbClr val="FF0000"/>
                </a:solidFill>
              </a:rPr>
              <a:t>Préparation de la décoration de table</a:t>
            </a:r>
            <a:endParaRPr lang="fr-FR" sz="900" i="1" dirty="0">
              <a:solidFill>
                <a:srgbClr val="FF0000"/>
              </a:solidFill>
            </a:endParaRPr>
          </a:p>
        </p:txBody>
      </p:sp>
      <p:sp>
        <p:nvSpPr>
          <p:cNvPr id="18" name="ZoneTexte 17"/>
          <p:cNvSpPr txBox="1"/>
          <p:nvPr/>
        </p:nvSpPr>
        <p:spPr>
          <a:xfrm>
            <a:off x="3356780" y="10080263"/>
            <a:ext cx="285066" cy="369332"/>
          </a:xfrm>
          <a:prstGeom prst="rect">
            <a:avLst/>
          </a:prstGeom>
          <a:noFill/>
        </p:spPr>
        <p:txBody>
          <a:bodyPr wrap="square" rtlCol="0">
            <a:spAutoFit/>
          </a:bodyPr>
          <a:lstStyle/>
          <a:p>
            <a:r>
              <a:rPr lang="fr-FR" dirty="0" smtClean="0">
                <a:solidFill>
                  <a:schemeClr val="bg1"/>
                </a:solidFill>
              </a:rPr>
              <a:t>3</a:t>
            </a:r>
            <a:endParaRPr lang="fr-FR" dirty="0">
              <a:solidFill>
                <a:schemeClr val="bg1"/>
              </a:solidFill>
            </a:endParaRPr>
          </a:p>
        </p:txBody>
      </p:sp>
      <p:pic>
        <p:nvPicPr>
          <p:cNvPr id="2" name="Image 1"/>
          <p:cNvPicPr>
            <a:picLocks noChangeAspect="1"/>
          </p:cNvPicPr>
          <p:nvPr/>
        </p:nvPicPr>
        <p:blipFill rotWithShape="1">
          <a:blip r:embed="rId7" cstate="print">
            <a:extLst>
              <a:ext uri="{28A0092B-C50C-407E-A947-70E740481C1C}">
                <a14:useLocalDpi xmlns:a14="http://schemas.microsoft.com/office/drawing/2010/main" val="0"/>
              </a:ext>
            </a:extLst>
          </a:blip>
          <a:srcRect l="10235" r="12111"/>
          <a:stretch/>
        </p:blipFill>
        <p:spPr>
          <a:xfrm>
            <a:off x="3394589" y="4835349"/>
            <a:ext cx="3603812" cy="2142933"/>
          </a:xfrm>
          <a:prstGeom prst="rect">
            <a:avLst/>
          </a:prstGeom>
        </p:spPr>
      </p:pic>
      <p:sp>
        <p:nvSpPr>
          <p:cNvPr id="13" name="ZoneTexte 12"/>
          <p:cNvSpPr txBox="1"/>
          <p:nvPr/>
        </p:nvSpPr>
        <p:spPr>
          <a:xfrm>
            <a:off x="438750" y="1834819"/>
            <a:ext cx="6664375" cy="3416320"/>
          </a:xfrm>
          <a:prstGeom prst="rect">
            <a:avLst/>
          </a:prstGeom>
          <a:noFill/>
        </p:spPr>
        <p:txBody>
          <a:bodyPr wrap="square" rtlCol="0">
            <a:spAutoFit/>
          </a:bodyPr>
          <a:lstStyle/>
          <a:p>
            <a:r>
              <a:rPr lang="fr-FR" i="1" u="sng" dirty="0" smtClean="0"/>
              <a:t>Voyage en Italie</a:t>
            </a:r>
          </a:p>
          <a:p>
            <a:endParaRPr lang="fr-FR" dirty="0"/>
          </a:p>
          <a:p>
            <a:r>
              <a:rPr lang="fr-FR" dirty="0" smtClean="0"/>
              <a:t> </a:t>
            </a:r>
            <a:r>
              <a:rPr lang="fr-FR" dirty="0"/>
              <a:t>Comme chaque année, la journée de la cuisine italienne est célébrée le 17 janvier. C'est une belle occasion de mettre à l'honneur cette cuisine très appréciée pour son côté généreux et convivial.</a:t>
            </a:r>
          </a:p>
          <a:p>
            <a:r>
              <a:rPr lang="fr-FR" dirty="0"/>
              <a:t>La cuisine italienne regorge de plats ensoleillés très gourmands. Sa diversité est un autre point fort de cette cuisine qui lui permet d'être dégustée par le plus grand nombre, par les petits et les grands </a:t>
            </a:r>
            <a:r>
              <a:rPr lang="fr-FR" dirty="0" smtClean="0"/>
              <a:t>!</a:t>
            </a:r>
          </a:p>
          <a:p>
            <a:endParaRPr lang="fr-FR" dirty="0"/>
          </a:p>
          <a:p>
            <a:endParaRPr lang="fr-FR" dirty="0"/>
          </a:p>
        </p:txBody>
      </p:sp>
      <p:sp>
        <p:nvSpPr>
          <p:cNvPr id="16" name="ZoneTexte 15"/>
          <p:cNvSpPr txBox="1"/>
          <p:nvPr/>
        </p:nvSpPr>
        <p:spPr>
          <a:xfrm>
            <a:off x="438750" y="4759978"/>
            <a:ext cx="2627179" cy="2031325"/>
          </a:xfrm>
          <a:prstGeom prst="rect">
            <a:avLst/>
          </a:prstGeom>
          <a:noFill/>
        </p:spPr>
        <p:txBody>
          <a:bodyPr wrap="square" rtlCol="0">
            <a:spAutoFit/>
          </a:bodyPr>
          <a:lstStyle/>
          <a:p>
            <a:r>
              <a:rPr lang="fr-FR" dirty="0" smtClean="0"/>
              <a:t>Après un délicieux rizotto, les résidents ont voyagé en Italie grâce au quiz et aux magnifiques images présentées sur grand écran.</a:t>
            </a:r>
            <a:endParaRPr lang="fr-FR" dirty="0"/>
          </a:p>
        </p:txBody>
      </p:sp>
    </p:spTree>
    <p:extLst>
      <p:ext uri="{BB962C8B-B14F-4D97-AF65-F5344CB8AC3E}">
        <p14:creationId xmlns:p14="http://schemas.microsoft.com/office/powerpoint/2010/main" val="309218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Image 36" descr="domusVi_fondempreinte_rouge_transparent copie.png"/>
          <p:cNvPicPr/>
          <p:nvPr/>
        </p:nvPicPr>
        <p:blipFill>
          <a:blip r:embed="rId2"/>
          <a:stretch/>
        </p:blipFill>
        <p:spPr>
          <a:xfrm>
            <a:off x="3591720" y="10231920"/>
            <a:ext cx="372240" cy="365760"/>
          </a:xfrm>
          <a:prstGeom prst="rect">
            <a:avLst/>
          </a:prstGeom>
          <a:ln w="0">
            <a:noFill/>
          </a:ln>
        </p:spPr>
      </p:pic>
      <p:sp>
        <p:nvSpPr>
          <p:cNvPr id="191" name="CustomShape 1"/>
          <p:cNvSpPr/>
          <p:nvPr/>
        </p:nvSpPr>
        <p:spPr>
          <a:xfrm>
            <a:off x="3661560" y="10325880"/>
            <a:ext cx="231840" cy="12888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chor="ctr">
            <a:noAutofit/>
          </a:bodyPr>
          <a:lstStyle/>
          <a:p>
            <a:pPr algn="r">
              <a:lnSpc>
                <a:spcPct val="100000"/>
              </a:lnSpc>
            </a:pPr>
            <a:fld id="{AFB8CF84-ADE2-45E0-B5DC-C653041D773A}" type="slidenum">
              <a:rPr lang="fr-FR" sz="1400" b="1" strike="noStrike" spc="-1">
                <a:solidFill>
                  <a:srgbClr val="FFFFFF"/>
                </a:solidFill>
                <a:latin typeface="Arial"/>
                <a:ea typeface="ＭＳ Ｐゴシック"/>
              </a:rPr>
              <a:t>4</a:t>
            </a:fld>
            <a:endParaRPr lang="fr-FR" sz="1400" b="0" strike="noStrike" spc="-1">
              <a:latin typeface="Arial"/>
            </a:endParaRPr>
          </a:p>
        </p:txBody>
      </p:sp>
      <p:pic>
        <p:nvPicPr>
          <p:cNvPr id="192" name="Image 35" descr="DomusVi_logo_coul_baseline_HD.jpg"/>
          <p:cNvPicPr/>
          <p:nvPr/>
        </p:nvPicPr>
        <p:blipFill>
          <a:blip r:embed="rId3"/>
          <a:stretch/>
        </p:blipFill>
        <p:spPr>
          <a:xfrm>
            <a:off x="5670000" y="236160"/>
            <a:ext cx="1626120" cy="466920"/>
          </a:xfrm>
          <a:prstGeom prst="rect">
            <a:avLst/>
          </a:prstGeom>
          <a:ln w="0">
            <a:noFill/>
          </a:ln>
        </p:spPr>
      </p:pic>
      <p:sp>
        <p:nvSpPr>
          <p:cNvPr id="193" name="CustomShape 2"/>
          <p:cNvSpPr/>
          <p:nvPr/>
        </p:nvSpPr>
        <p:spPr>
          <a:xfrm>
            <a:off x="360000" y="284400"/>
            <a:ext cx="3989520" cy="211680"/>
          </a:xfrm>
          <a:prstGeom prst="rect">
            <a:avLst/>
          </a:prstGeom>
          <a:noFill/>
          <a:ln w="0">
            <a:noFill/>
          </a:ln>
        </p:spPr>
        <p:style>
          <a:lnRef idx="0">
            <a:scrgbClr r="0" g="0" b="0"/>
          </a:lnRef>
          <a:fillRef idx="0">
            <a:scrgbClr r="0" g="0" b="0"/>
          </a:fillRef>
          <a:effectRef idx="0">
            <a:scrgbClr r="0" g="0" b="0"/>
          </a:effectRef>
          <a:fontRef idx="minor"/>
        </p:style>
        <p:txBody>
          <a:bodyPr lIns="0" tIns="46800" rIns="0" bIns="46800" anchor="ctr">
            <a:noAutofit/>
          </a:bodyPr>
          <a:lstStyle/>
          <a:p>
            <a:pPr>
              <a:lnSpc>
                <a:spcPct val="100000"/>
              </a:lnSpc>
            </a:pPr>
            <a:r>
              <a:rPr lang="fr-FR" sz="1100" b="1" strike="noStrike" spc="-1" dirty="0">
                <a:solidFill>
                  <a:srgbClr val="755E56"/>
                </a:solidFill>
                <a:latin typeface="Arial"/>
                <a:ea typeface="ＭＳ Ｐゴシック"/>
              </a:rPr>
              <a:t>Journal interne de la Résidence Les Jardins de </a:t>
            </a:r>
            <a:r>
              <a:rPr lang="fr-FR" sz="1100" b="1" strike="noStrike" spc="-1" dirty="0" err="1">
                <a:solidFill>
                  <a:srgbClr val="755E56"/>
                </a:solidFill>
                <a:latin typeface="Arial"/>
                <a:ea typeface="ＭＳ Ｐゴシック"/>
              </a:rPr>
              <a:t>Creney</a:t>
            </a:r>
            <a:endParaRPr lang="fr-FR" sz="1100" b="0" strike="noStrike" spc="-1" dirty="0">
              <a:latin typeface="Arial"/>
            </a:endParaRPr>
          </a:p>
        </p:txBody>
      </p:sp>
      <p:sp>
        <p:nvSpPr>
          <p:cNvPr id="194" name="CustomShape 3"/>
          <p:cNvSpPr/>
          <p:nvPr/>
        </p:nvSpPr>
        <p:spPr>
          <a:xfrm>
            <a:off x="360000" y="536760"/>
            <a:ext cx="4419000" cy="208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70000"/>
              </a:lnSpc>
            </a:pPr>
            <a:r>
              <a:rPr lang="fr-FR" sz="1100" b="0" strike="noStrike" spc="-1" dirty="0" smtClean="0">
                <a:solidFill>
                  <a:srgbClr val="C00000"/>
                </a:solidFill>
                <a:latin typeface="Arial"/>
              </a:rPr>
              <a:t>Janvier, février 2025</a:t>
            </a:r>
            <a:endParaRPr lang="fr-FR" sz="1100" b="0" strike="noStrike" spc="-1" dirty="0">
              <a:solidFill>
                <a:srgbClr val="C00000"/>
              </a:solidFill>
              <a:latin typeface="Arial"/>
            </a:endParaRPr>
          </a:p>
        </p:txBody>
      </p:sp>
      <p:pic>
        <p:nvPicPr>
          <p:cNvPr id="200" name="Image 11"/>
          <p:cNvPicPr/>
          <p:nvPr/>
        </p:nvPicPr>
        <p:blipFill>
          <a:blip r:embed="rId4"/>
          <a:stretch/>
        </p:blipFill>
        <p:spPr>
          <a:xfrm>
            <a:off x="5799240" y="6851160"/>
            <a:ext cx="468000" cy="407160"/>
          </a:xfrm>
          <a:prstGeom prst="rect">
            <a:avLst/>
          </a:prstGeom>
          <a:ln w="0">
            <a:noFill/>
          </a:ln>
        </p:spPr>
      </p:pic>
      <p:sp>
        <p:nvSpPr>
          <p:cNvPr id="201" name="CustomShape 8"/>
          <p:cNvSpPr/>
          <p:nvPr/>
        </p:nvSpPr>
        <p:spPr>
          <a:xfrm>
            <a:off x="-180000" y="3960000"/>
            <a:ext cx="3602160" cy="360000"/>
          </a:xfrm>
          <a:prstGeom prst="rect">
            <a:avLst/>
          </a:prstGeom>
          <a:noFill/>
          <a:ln w="0">
            <a:noFill/>
          </a:ln>
        </p:spPr>
        <p:style>
          <a:lnRef idx="0">
            <a:scrgbClr r="0" g="0" b="0"/>
          </a:lnRef>
          <a:fillRef idx="0">
            <a:scrgbClr r="0" g="0" b="0"/>
          </a:fillRef>
          <a:effectRef idx="0">
            <a:scrgbClr r="0" g="0" b="0"/>
          </a:effectRef>
          <a:fontRef idx="minor"/>
        </p:style>
      </p:sp>
      <p:sp>
        <p:nvSpPr>
          <p:cNvPr id="205" name="CustomShape 10"/>
          <p:cNvSpPr/>
          <p:nvPr/>
        </p:nvSpPr>
        <p:spPr>
          <a:xfrm>
            <a:off x="180000" y="5174280"/>
            <a:ext cx="3417480" cy="4183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dirty="0">
              <a:latin typeface="Arial"/>
            </a:endParaRPr>
          </a:p>
        </p:txBody>
      </p:sp>
      <p:sp>
        <p:nvSpPr>
          <p:cNvPr id="207" name="CustomShape 12"/>
          <p:cNvSpPr/>
          <p:nvPr/>
        </p:nvSpPr>
        <p:spPr>
          <a:xfrm>
            <a:off x="4779000" y="6065391"/>
            <a:ext cx="3417480" cy="54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dirty="0">
              <a:latin typeface="Arial"/>
            </a:endParaRPr>
          </a:p>
        </p:txBody>
      </p:sp>
      <p:sp>
        <p:nvSpPr>
          <p:cNvPr id="6" name="ZoneTexte 5"/>
          <p:cNvSpPr txBox="1"/>
          <p:nvPr/>
        </p:nvSpPr>
        <p:spPr>
          <a:xfrm>
            <a:off x="569700" y="1199334"/>
            <a:ext cx="6328641" cy="369332"/>
          </a:xfrm>
          <a:prstGeom prst="rect">
            <a:avLst/>
          </a:prstGeom>
          <a:noFill/>
        </p:spPr>
        <p:txBody>
          <a:bodyPr wrap="square" rtlCol="0">
            <a:spAutoFit/>
          </a:bodyPr>
          <a:lstStyle/>
          <a:p>
            <a:r>
              <a:rPr lang="fr-FR" dirty="0" smtClean="0"/>
              <a:t> </a:t>
            </a:r>
            <a:endParaRPr lang="fr-FR" dirty="0"/>
          </a:p>
        </p:txBody>
      </p:sp>
      <p:pic>
        <p:nvPicPr>
          <p:cNvPr id="3" name="Image 2"/>
          <p:cNvPicPr>
            <a:picLocks noChangeAspect="1"/>
          </p:cNvPicPr>
          <p:nvPr/>
        </p:nvPicPr>
        <p:blipFill>
          <a:blip r:embed="rId5"/>
          <a:stretch>
            <a:fillRect/>
          </a:stretch>
        </p:blipFill>
        <p:spPr>
          <a:xfrm>
            <a:off x="101076" y="774912"/>
            <a:ext cx="1127858" cy="1146147"/>
          </a:xfrm>
          <a:prstGeom prst="rect">
            <a:avLst/>
          </a:prstGeom>
        </p:spPr>
      </p:pic>
      <p:pic>
        <p:nvPicPr>
          <p:cNvPr id="2" name="Image 1"/>
          <p:cNvPicPr>
            <a:picLocks noChangeAspect="1"/>
          </p:cNvPicPr>
          <p:nvPr/>
        </p:nvPicPr>
        <p:blipFill>
          <a:blip r:embed="rId6"/>
          <a:stretch>
            <a:fillRect/>
          </a:stretch>
        </p:blipFill>
        <p:spPr>
          <a:xfrm>
            <a:off x="546856" y="1056245"/>
            <a:ext cx="6834208" cy="627942"/>
          </a:xfrm>
          <a:prstGeom prst="rect">
            <a:avLst/>
          </a:prstGeom>
        </p:spPr>
      </p:pic>
      <p:sp>
        <p:nvSpPr>
          <p:cNvPr id="4" name="ZoneTexte 3"/>
          <p:cNvSpPr txBox="1"/>
          <p:nvPr/>
        </p:nvSpPr>
        <p:spPr>
          <a:xfrm>
            <a:off x="1202159" y="1134916"/>
            <a:ext cx="4907696" cy="430887"/>
          </a:xfrm>
          <a:prstGeom prst="rect">
            <a:avLst/>
          </a:prstGeom>
          <a:noFill/>
        </p:spPr>
        <p:txBody>
          <a:bodyPr wrap="square" rtlCol="0">
            <a:spAutoFit/>
          </a:bodyPr>
          <a:lstStyle/>
          <a:p>
            <a:r>
              <a:rPr lang="fr-FR" sz="2200" b="1" dirty="0" smtClean="0">
                <a:solidFill>
                  <a:schemeClr val="bg1"/>
                </a:solidFill>
              </a:rPr>
              <a:t>COTE ACTIVITE</a:t>
            </a:r>
            <a:endParaRPr lang="fr-FR" sz="2200" b="1" dirty="0">
              <a:solidFill>
                <a:schemeClr val="bg1"/>
              </a:solidFill>
            </a:endParaRPr>
          </a:p>
        </p:txBody>
      </p:sp>
      <p:sp>
        <p:nvSpPr>
          <p:cNvPr id="10" name="ZoneTexte 9"/>
          <p:cNvSpPr txBox="1"/>
          <p:nvPr/>
        </p:nvSpPr>
        <p:spPr>
          <a:xfrm>
            <a:off x="556253" y="1995232"/>
            <a:ext cx="6733878" cy="3416320"/>
          </a:xfrm>
          <a:prstGeom prst="rect">
            <a:avLst/>
          </a:prstGeom>
          <a:noFill/>
        </p:spPr>
        <p:txBody>
          <a:bodyPr wrap="square" rtlCol="0">
            <a:spAutoFit/>
          </a:bodyPr>
          <a:lstStyle/>
          <a:p>
            <a:r>
              <a:rPr lang="fr-FR" dirty="0" smtClean="0"/>
              <a:t>Afin de permettre à un plus grand nombre de résidents de participer à de ateliers, nous avons mis en place une nouvelle session d’animation qui a lieu du mardi matin au samedi (un mercredi sur deux et un samedi sur deux) de 9h30 à 10h30.</a:t>
            </a:r>
          </a:p>
          <a:p>
            <a:r>
              <a:rPr lang="fr-FR" dirty="0" smtClean="0"/>
              <a:t> Celle-ci est destinée aux résidents des  « Filatures », la « Seine » et Les « Lacs » qui ne participent pas habituellement aux animations de l’après-midi.</a:t>
            </a:r>
          </a:p>
          <a:p>
            <a:endParaRPr lang="fr-FR" dirty="0"/>
          </a:p>
          <a:p>
            <a:endParaRPr lang="fr-FR" dirty="0" smtClean="0"/>
          </a:p>
          <a:p>
            <a:endParaRPr lang="fr-FR" dirty="0" smtClean="0"/>
          </a:p>
          <a:p>
            <a:r>
              <a:rPr lang="fr-FR" dirty="0" smtClean="0"/>
              <a:t> </a:t>
            </a:r>
          </a:p>
          <a:p>
            <a:endParaRPr lang="fr-FR" dirty="0" smtClean="0"/>
          </a:p>
        </p:txBody>
      </p:sp>
      <p:sp>
        <p:nvSpPr>
          <p:cNvPr id="13" name="ZoneTexte 12"/>
          <p:cNvSpPr txBox="1"/>
          <p:nvPr/>
        </p:nvSpPr>
        <p:spPr>
          <a:xfrm>
            <a:off x="3165787" y="8007830"/>
            <a:ext cx="4419000" cy="2308324"/>
          </a:xfrm>
          <a:prstGeom prst="rect">
            <a:avLst/>
          </a:prstGeom>
          <a:noFill/>
        </p:spPr>
        <p:txBody>
          <a:bodyPr wrap="square" rtlCol="0">
            <a:spAutoFit/>
          </a:bodyPr>
          <a:lstStyle/>
          <a:p>
            <a:r>
              <a:rPr lang="fr-FR" dirty="0" smtClean="0"/>
              <a:t>Ainsi, les résidents en UASA </a:t>
            </a:r>
            <a:r>
              <a:rPr lang="fr-FR" dirty="0"/>
              <a:t> </a:t>
            </a:r>
            <a:r>
              <a:rPr lang="fr-FR" dirty="0" smtClean="0"/>
              <a:t>et en grande dépendance peuvent participer en étant inscrits par leur famille ou par les soignants la semaine précédente.</a:t>
            </a:r>
          </a:p>
          <a:p>
            <a:r>
              <a:rPr lang="fr-FR" dirty="0" smtClean="0"/>
              <a:t>Les familles le souhaitant peuvent venir participer avec leur parent en remplissant le tableau d’inscription. </a:t>
            </a:r>
          </a:p>
          <a:p>
            <a:endParaRPr lang="fr-FR" dirty="0"/>
          </a:p>
        </p:txBody>
      </p:sp>
      <p:pic>
        <p:nvPicPr>
          <p:cNvPr id="5" name="Image 4"/>
          <p:cNvPicPr>
            <a:picLocks noChangeAspect="1"/>
          </p:cNvPicPr>
          <p:nvPr/>
        </p:nvPicPr>
        <p:blipFill rotWithShape="1">
          <a:blip r:embed="rId7" cstate="print">
            <a:extLst>
              <a:ext uri="{28A0092B-C50C-407E-A947-70E740481C1C}">
                <a14:useLocalDpi xmlns:a14="http://schemas.microsoft.com/office/drawing/2010/main" val="0"/>
              </a:ext>
            </a:extLst>
          </a:blip>
          <a:srcRect l="20722" r="11764"/>
          <a:stretch/>
        </p:blipFill>
        <p:spPr>
          <a:xfrm rot="5400000">
            <a:off x="4738337" y="4342757"/>
            <a:ext cx="3096600" cy="2117951"/>
          </a:xfrm>
          <a:prstGeom prst="rect">
            <a:avLst/>
          </a:prstGeom>
        </p:spPr>
      </p:pic>
      <p:sp>
        <p:nvSpPr>
          <p:cNvPr id="7" name="ZoneTexte 6"/>
          <p:cNvSpPr txBox="1"/>
          <p:nvPr/>
        </p:nvSpPr>
        <p:spPr>
          <a:xfrm>
            <a:off x="4932633" y="7079973"/>
            <a:ext cx="2596994" cy="646331"/>
          </a:xfrm>
          <a:prstGeom prst="rect">
            <a:avLst/>
          </a:prstGeom>
          <a:noFill/>
        </p:spPr>
        <p:txBody>
          <a:bodyPr wrap="square" rtlCol="0">
            <a:spAutoFit/>
          </a:bodyPr>
          <a:lstStyle/>
          <a:p>
            <a:pPr algn="ctr"/>
            <a:r>
              <a:rPr lang="fr-FR" sz="1200" i="1" dirty="0" smtClean="0">
                <a:solidFill>
                  <a:srgbClr val="FF0000"/>
                </a:solidFill>
              </a:rPr>
              <a:t>Le mardi matin c’est gym douce avec Elsa ou </a:t>
            </a:r>
            <a:r>
              <a:rPr lang="fr-FR" sz="1200" i="1" dirty="0" err="1" smtClean="0">
                <a:solidFill>
                  <a:srgbClr val="FF0000"/>
                </a:solidFill>
              </a:rPr>
              <a:t>balnéo</a:t>
            </a:r>
            <a:r>
              <a:rPr lang="fr-FR" sz="1200" i="1" dirty="0" smtClean="0">
                <a:solidFill>
                  <a:srgbClr val="FF0000"/>
                </a:solidFill>
              </a:rPr>
              <a:t> avec Angélique</a:t>
            </a:r>
            <a:endParaRPr lang="fr-FR" sz="1200" i="1" dirty="0">
              <a:solidFill>
                <a:srgbClr val="FF0000"/>
              </a:solidFill>
            </a:endParaRPr>
          </a:p>
        </p:txBody>
      </p:sp>
      <p:pic>
        <p:nvPicPr>
          <p:cNvPr id="8" name="Imag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57472" y="4061621"/>
            <a:ext cx="2883426" cy="2162570"/>
          </a:xfrm>
          <a:prstGeom prst="rect">
            <a:avLst/>
          </a:prstGeom>
        </p:spPr>
      </p:pic>
      <p:sp>
        <p:nvSpPr>
          <p:cNvPr id="9" name="ZoneTexte 8"/>
          <p:cNvSpPr txBox="1"/>
          <p:nvPr/>
        </p:nvSpPr>
        <p:spPr>
          <a:xfrm>
            <a:off x="1228229" y="6255658"/>
            <a:ext cx="3231720" cy="276999"/>
          </a:xfrm>
          <a:prstGeom prst="rect">
            <a:avLst/>
          </a:prstGeom>
          <a:noFill/>
        </p:spPr>
        <p:txBody>
          <a:bodyPr wrap="square" rtlCol="0">
            <a:spAutoFit/>
          </a:bodyPr>
          <a:lstStyle/>
          <a:p>
            <a:r>
              <a:rPr lang="fr-FR" sz="1200" i="1" dirty="0" smtClean="0">
                <a:solidFill>
                  <a:srgbClr val="FF0000"/>
                </a:solidFill>
              </a:rPr>
              <a:t>Le mercredi ou samedi c’est percussion </a:t>
            </a:r>
            <a:endParaRPr lang="fr-FR" sz="1200" i="1" dirty="0">
              <a:solidFill>
                <a:srgbClr val="FF0000"/>
              </a:solidFill>
            </a:endParaRPr>
          </a:p>
        </p:txBody>
      </p:sp>
      <p:pic>
        <p:nvPicPr>
          <p:cNvPr id="11" name="Image 10"/>
          <p:cNvPicPr>
            <a:picLocks noChangeAspect="1"/>
          </p:cNvPicPr>
          <p:nvPr/>
        </p:nvPicPr>
        <p:blipFill rotWithShape="1">
          <a:blip r:embed="rId9" cstate="print">
            <a:extLst>
              <a:ext uri="{28A0092B-C50C-407E-A947-70E740481C1C}">
                <a14:useLocalDpi xmlns:a14="http://schemas.microsoft.com/office/drawing/2010/main" val="0"/>
              </a:ext>
            </a:extLst>
          </a:blip>
          <a:srcRect l="19519" r="21256"/>
          <a:stretch/>
        </p:blipFill>
        <p:spPr>
          <a:xfrm rot="5400000">
            <a:off x="250651" y="7199249"/>
            <a:ext cx="2916756" cy="2274147"/>
          </a:xfrm>
          <a:prstGeom prst="rect">
            <a:avLst/>
          </a:prstGeom>
        </p:spPr>
      </p:pic>
      <p:sp>
        <p:nvSpPr>
          <p:cNvPr id="12" name="ZoneTexte 11"/>
          <p:cNvSpPr txBox="1"/>
          <p:nvPr/>
        </p:nvSpPr>
        <p:spPr>
          <a:xfrm>
            <a:off x="665005" y="9889488"/>
            <a:ext cx="2836579" cy="276999"/>
          </a:xfrm>
          <a:prstGeom prst="rect">
            <a:avLst/>
          </a:prstGeom>
          <a:noFill/>
        </p:spPr>
        <p:txBody>
          <a:bodyPr wrap="square" rtlCol="0">
            <a:spAutoFit/>
          </a:bodyPr>
          <a:lstStyle/>
          <a:p>
            <a:r>
              <a:rPr lang="fr-FR" sz="1200" i="1" dirty="0" smtClean="0">
                <a:solidFill>
                  <a:srgbClr val="FF0000"/>
                </a:solidFill>
              </a:rPr>
              <a:t>Le jeudi c’est art plastique</a:t>
            </a:r>
            <a:endParaRPr lang="fr-FR" sz="1200" i="1" dirty="0">
              <a:solidFill>
                <a:srgbClr val="FF0000"/>
              </a:solidFill>
            </a:endParaRPr>
          </a:p>
        </p:txBody>
      </p:sp>
    </p:spTree>
    <p:extLst>
      <p:ext uri="{BB962C8B-B14F-4D97-AF65-F5344CB8AC3E}">
        <p14:creationId xmlns:p14="http://schemas.microsoft.com/office/powerpoint/2010/main" val="224452834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523300" y="138212"/>
            <a:ext cx="3798137" cy="298730"/>
          </a:xfrm>
          <a:prstGeom prst="rect">
            <a:avLst/>
          </a:prstGeom>
        </p:spPr>
      </p:pic>
      <p:pic>
        <p:nvPicPr>
          <p:cNvPr id="11" name="Image 10"/>
          <p:cNvPicPr>
            <a:picLocks noChangeAspect="1"/>
          </p:cNvPicPr>
          <p:nvPr/>
        </p:nvPicPr>
        <p:blipFill>
          <a:blip r:embed="rId3"/>
          <a:stretch>
            <a:fillRect/>
          </a:stretch>
        </p:blipFill>
        <p:spPr>
          <a:xfrm>
            <a:off x="5622603" y="53345"/>
            <a:ext cx="1627773" cy="463336"/>
          </a:xfrm>
          <a:prstGeom prst="rect">
            <a:avLst/>
          </a:prstGeom>
        </p:spPr>
      </p:pic>
      <p:pic>
        <p:nvPicPr>
          <p:cNvPr id="12" name="Image 11"/>
          <p:cNvPicPr>
            <a:picLocks noChangeAspect="1"/>
          </p:cNvPicPr>
          <p:nvPr/>
        </p:nvPicPr>
        <p:blipFill>
          <a:blip r:embed="rId4"/>
          <a:stretch>
            <a:fillRect/>
          </a:stretch>
        </p:blipFill>
        <p:spPr>
          <a:xfrm>
            <a:off x="3415227" y="10174097"/>
            <a:ext cx="371888" cy="365792"/>
          </a:xfrm>
          <a:prstGeom prst="rect">
            <a:avLst/>
          </a:prstGeom>
        </p:spPr>
      </p:pic>
      <p:sp>
        <p:nvSpPr>
          <p:cNvPr id="13" name="ZoneTexte 12"/>
          <p:cNvSpPr txBox="1"/>
          <p:nvPr/>
        </p:nvSpPr>
        <p:spPr>
          <a:xfrm>
            <a:off x="3415227" y="10174097"/>
            <a:ext cx="371888" cy="646331"/>
          </a:xfrm>
          <a:prstGeom prst="rect">
            <a:avLst/>
          </a:prstGeom>
          <a:noFill/>
        </p:spPr>
        <p:txBody>
          <a:bodyPr wrap="square" rtlCol="0">
            <a:spAutoFit/>
          </a:bodyPr>
          <a:lstStyle/>
          <a:p>
            <a:r>
              <a:rPr lang="fr-FR" dirty="0">
                <a:solidFill>
                  <a:schemeClr val="bg1"/>
                </a:solidFill>
              </a:rPr>
              <a:t>5</a:t>
            </a:r>
            <a:r>
              <a:rPr lang="fr-FR" dirty="0" smtClean="0">
                <a:solidFill>
                  <a:schemeClr val="bg1"/>
                </a:solidFill>
              </a:rPr>
              <a:t>7</a:t>
            </a:r>
            <a:endParaRPr lang="fr-FR" dirty="0">
              <a:solidFill>
                <a:schemeClr val="bg1"/>
              </a:solidFill>
            </a:endParaRPr>
          </a:p>
        </p:txBody>
      </p:sp>
      <p:sp>
        <p:nvSpPr>
          <p:cNvPr id="2" name="ZoneTexte 1"/>
          <p:cNvSpPr txBox="1"/>
          <p:nvPr/>
        </p:nvSpPr>
        <p:spPr>
          <a:xfrm>
            <a:off x="523300" y="436942"/>
            <a:ext cx="2316882" cy="261610"/>
          </a:xfrm>
          <a:prstGeom prst="rect">
            <a:avLst/>
          </a:prstGeom>
          <a:noFill/>
        </p:spPr>
        <p:txBody>
          <a:bodyPr wrap="square" rtlCol="0">
            <a:spAutoFit/>
          </a:bodyPr>
          <a:lstStyle/>
          <a:p>
            <a:r>
              <a:rPr lang="fr-FR" sz="1100" b="1" dirty="0" smtClean="0">
                <a:solidFill>
                  <a:srgbClr val="C00000"/>
                </a:solidFill>
                <a:latin typeface="+mj-lt"/>
              </a:rPr>
              <a:t>Janvier, février 2023</a:t>
            </a:r>
            <a:endParaRPr lang="fr-FR" sz="1100" b="1" dirty="0">
              <a:solidFill>
                <a:srgbClr val="C00000"/>
              </a:solidFill>
              <a:latin typeface="+mj-lt"/>
            </a:endParaRPr>
          </a:p>
        </p:txBody>
      </p:sp>
      <p:pic>
        <p:nvPicPr>
          <p:cNvPr id="3" name="Image 2"/>
          <p:cNvPicPr>
            <a:picLocks noChangeAspect="1"/>
          </p:cNvPicPr>
          <p:nvPr/>
        </p:nvPicPr>
        <p:blipFill>
          <a:blip r:embed="rId5"/>
          <a:stretch>
            <a:fillRect/>
          </a:stretch>
        </p:blipFill>
        <p:spPr>
          <a:xfrm>
            <a:off x="224914" y="853429"/>
            <a:ext cx="1127858" cy="1146147"/>
          </a:xfrm>
          <a:prstGeom prst="rect">
            <a:avLst/>
          </a:prstGeom>
        </p:spPr>
      </p:pic>
      <p:pic>
        <p:nvPicPr>
          <p:cNvPr id="5" name="Image 4"/>
          <p:cNvPicPr>
            <a:picLocks noChangeAspect="1"/>
          </p:cNvPicPr>
          <p:nvPr/>
        </p:nvPicPr>
        <p:blipFill>
          <a:blip r:embed="rId6"/>
          <a:stretch>
            <a:fillRect/>
          </a:stretch>
        </p:blipFill>
        <p:spPr>
          <a:xfrm>
            <a:off x="523300" y="1112532"/>
            <a:ext cx="6834208" cy="627942"/>
          </a:xfrm>
          <a:prstGeom prst="rect">
            <a:avLst/>
          </a:prstGeom>
        </p:spPr>
      </p:pic>
      <p:sp>
        <p:nvSpPr>
          <p:cNvPr id="6" name="ZoneTexte 5"/>
          <p:cNvSpPr txBox="1"/>
          <p:nvPr/>
        </p:nvSpPr>
        <p:spPr>
          <a:xfrm>
            <a:off x="1104841" y="1231941"/>
            <a:ext cx="5992093" cy="430887"/>
          </a:xfrm>
          <a:prstGeom prst="rect">
            <a:avLst/>
          </a:prstGeom>
          <a:noFill/>
        </p:spPr>
        <p:txBody>
          <a:bodyPr wrap="square" rtlCol="0">
            <a:spAutoFit/>
          </a:bodyPr>
          <a:lstStyle/>
          <a:p>
            <a:r>
              <a:rPr lang="fr-FR" sz="2200" b="1" dirty="0" smtClean="0">
                <a:solidFill>
                  <a:schemeClr val="bg1"/>
                </a:solidFill>
              </a:rPr>
              <a:t>SORTIE CINEMA</a:t>
            </a:r>
            <a:endParaRPr lang="fr-FR" sz="2200" b="1" dirty="0">
              <a:solidFill>
                <a:schemeClr val="bg1"/>
              </a:solidFill>
            </a:endParaRPr>
          </a:p>
        </p:txBody>
      </p:sp>
      <p:sp>
        <p:nvSpPr>
          <p:cNvPr id="17" name="ZoneTexte 16"/>
          <p:cNvSpPr txBox="1"/>
          <p:nvPr/>
        </p:nvSpPr>
        <p:spPr>
          <a:xfrm>
            <a:off x="372331" y="1999576"/>
            <a:ext cx="2693598" cy="646331"/>
          </a:xfrm>
          <a:prstGeom prst="rect">
            <a:avLst/>
          </a:prstGeom>
          <a:noFill/>
        </p:spPr>
        <p:txBody>
          <a:bodyPr wrap="square" rtlCol="0">
            <a:spAutoFit/>
          </a:bodyPr>
          <a:lstStyle/>
          <a:p>
            <a:r>
              <a:rPr lang="fr-FR" dirty="0" smtClean="0"/>
              <a:t>.</a:t>
            </a:r>
          </a:p>
          <a:p>
            <a:endParaRPr lang="fr-FR" dirty="0" smtClean="0"/>
          </a:p>
        </p:txBody>
      </p:sp>
      <p:sp>
        <p:nvSpPr>
          <p:cNvPr id="19" name="ZoneTexte 18"/>
          <p:cNvSpPr txBox="1"/>
          <p:nvPr/>
        </p:nvSpPr>
        <p:spPr>
          <a:xfrm>
            <a:off x="779930" y="2333318"/>
            <a:ext cx="6064624" cy="1754326"/>
          </a:xfrm>
          <a:prstGeom prst="rect">
            <a:avLst/>
          </a:prstGeom>
          <a:noFill/>
        </p:spPr>
        <p:txBody>
          <a:bodyPr wrap="square" rtlCol="0">
            <a:spAutoFit/>
          </a:bodyPr>
          <a:lstStyle/>
          <a:p>
            <a:r>
              <a:rPr lang="fr-FR" dirty="0" smtClean="0"/>
              <a:t>Nous avons répondu à l’invitation de l ’association « France Alzheimer » pour un après-midi « Cinéma »;</a:t>
            </a:r>
          </a:p>
          <a:p>
            <a:r>
              <a:rPr lang="fr-FR" dirty="0" smtClean="0"/>
              <a:t>Mardi 28 janvier, les résidents accompagnés d’Angélique et de </a:t>
            </a:r>
            <a:r>
              <a:rPr lang="fr-FR" dirty="0"/>
              <a:t>N</a:t>
            </a:r>
            <a:r>
              <a:rPr lang="fr-FR" dirty="0" smtClean="0"/>
              <a:t>oémie ont pris la direction de Nogent sur Seine.</a:t>
            </a:r>
          </a:p>
          <a:p>
            <a:endParaRPr lang="fr-FR" dirty="0"/>
          </a:p>
          <a:p>
            <a:endParaRPr lang="fr-FR" dirty="0"/>
          </a:p>
        </p:txBody>
      </p:sp>
      <p:pic>
        <p:nvPicPr>
          <p:cNvPr id="4" name="Image 3"/>
          <p:cNvPicPr>
            <a:picLocks noChangeAspect="1"/>
          </p:cNvPicPr>
          <p:nvPr/>
        </p:nvPicPr>
        <p:blipFill rotWithShape="1">
          <a:blip r:embed="rId7" cstate="print">
            <a:extLst>
              <a:ext uri="{28A0092B-C50C-407E-A947-70E740481C1C}">
                <a14:useLocalDpi xmlns:a14="http://schemas.microsoft.com/office/drawing/2010/main" val="0"/>
              </a:ext>
            </a:extLst>
          </a:blip>
          <a:srcRect l="18851" r="12433"/>
          <a:stretch/>
        </p:blipFill>
        <p:spPr>
          <a:xfrm rot="5400000">
            <a:off x="98137" y="4374287"/>
            <a:ext cx="3550024" cy="2385559"/>
          </a:xfrm>
          <a:prstGeom prst="rect">
            <a:avLst/>
          </a:prstGeom>
        </p:spPr>
      </p:pic>
      <p:pic>
        <p:nvPicPr>
          <p:cNvPr id="7" name="Image 6"/>
          <p:cNvPicPr>
            <a:picLocks noChangeAspect="1"/>
          </p:cNvPicPr>
          <p:nvPr/>
        </p:nvPicPr>
        <p:blipFill rotWithShape="1">
          <a:blip r:embed="rId8" cstate="print">
            <a:extLst>
              <a:ext uri="{28A0092B-C50C-407E-A947-70E740481C1C}">
                <a14:useLocalDpi xmlns:a14="http://schemas.microsoft.com/office/drawing/2010/main" val="0"/>
              </a:ext>
            </a:extLst>
          </a:blip>
          <a:srcRect l="5719" r="16707"/>
          <a:stretch/>
        </p:blipFill>
        <p:spPr>
          <a:xfrm>
            <a:off x="3601171" y="5955603"/>
            <a:ext cx="3477797" cy="2070201"/>
          </a:xfrm>
          <a:prstGeom prst="rect">
            <a:avLst/>
          </a:prstGeom>
        </p:spPr>
      </p:pic>
      <p:pic>
        <p:nvPicPr>
          <p:cNvPr id="9" name="Image 8"/>
          <p:cNvPicPr>
            <a:picLocks noChangeAspect="1"/>
          </p:cNvPicPr>
          <p:nvPr/>
        </p:nvPicPr>
        <p:blipFill rotWithShape="1">
          <a:blip r:embed="rId9" cstate="print">
            <a:extLst>
              <a:ext uri="{28A0092B-C50C-407E-A947-70E740481C1C}">
                <a14:useLocalDpi xmlns:a14="http://schemas.microsoft.com/office/drawing/2010/main" val="0"/>
              </a:ext>
            </a:extLst>
          </a:blip>
          <a:srcRect l="9068" r="11276"/>
          <a:stretch/>
        </p:blipFill>
        <p:spPr>
          <a:xfrm>
            <a:off x="3940404" y="8158029"/>
            <a:ext cx="3477797" cy="2016068"/>
          </a:xfrm>
          <a:prstGeom prst="rect">
            <a:avLst/>
          </a:prstGeom>
        </p:spPr>
      </p:pic>
      <p:sp>
        <p:nvSpPr>
          <p:cNvPr id="10" name="ZoneTexte 9"/>
          <p:cNvSpPr txBox="1"/>
          <p:nvPr/>
        </p:nvSpPr>
        <p:spPr>
          <a:xfrm>
            <a:off x="3281083" y="3792054"/>
            <a:ext cx="3969294" cy="2031325"/>
          </a:xfrm>
          <a:prstGeom prst="rect">
            <a:avLst/>
          </a:prstGeom>
          <a:noFill/>
        </p:spPr>
        <p:txBody>
          <a:bodyPr wrap="square" rtlCol="0">
            <a:spAutoFit/>
          </a:bodyPr>
          <a:lstStyle/>
          <a:p>
            <a:r>
              <a:rPr lang="fr-FR" dirty="0" smtClean="0"/>
              <a:t>A l’affiche « Monsieur Aznavour »! Un très beau film avec un comédien principal bluffant! Un biopic qui célèbre la vie extraordinaire de Charles Aznavour. Le film explore     les différentes facettes de sa carrière musicale et de </a:t>
            </a:r>
            <a:r>
              <a:rPr lang="fr-FR" smtClean="0"/>
              <a:t>sa vie sentimentale</a:t>
            </a:r>
            <a:r>
              <a:rPr lang="fr-FR" dirty="0" smtClean="0"/>
              <a:t>.</a:t>
            </a:r>
          </a:p>
        </p:txBody>
      </p:sp>
      <p:sp>
        <p:nvSpPr>
          <p:cNvPr id="14" name="ZoneTexte 13"/>
          <p:cNvSpPr txBox="1"/>
          <p:nvPr/>
        </p:nvSpPr>
        <p:spPr>
          <a:xfrm>
            <a:off x="523300" y="7705165"/>
            <a:ext cx="2891927" cy="2031325"/>
          </a:xfrm>
          <a:prstGeom prst="rect">
            <a:avLst/>
          </a:prstGeom>
          <a:noFill/>
        </p:spPr>
        <p:txBody>
          <a:bodyPr wrap="square" rtlCol="0">
            <a:spAutoFit/>
          </a:bodyPr>
          <a:lstStyle/>
          <a:p>
            <a:r>
              <a:rPr lang="fr-FR" dirty="0" smtClean="0"/>
              <a:t>Les cinéphiles ont aimé retrouver les chansons mythiques du « grand Charles » : « je me voyais déjà en haut de l’affiche », « La bohème » et tant d’autres.</a:t>
            </a:r>
            <a:endParaRPr lang="fr-FR" dirty="0"/>
          </a:p>
        </p:txBody>
      </p:sp>
    </p:spTree>
    <p:extLst>
      <p:ext uri="{BB962C8B-B14F-4D97-AF65-F5344CB8AC3E}">
        <p14:creationId xmlns:p14="http://schemas.microsoft.com/office/powerpoint/2010/main" val="488821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1"/>
          <p:cNvGrpSpPr/>
          <p:nvPr/>
        </p:nvGrpSpPr>
        <p:grpSpPr>
          <a:xfrm>
            <a:off x="0" y="767595"/>
            <a:ext cx="1087369" cy="1108045"/>
            <a:chOff x="146520" y="839880"/>
            <a:chExt cx="847080" cy="824040"/>
          </a:xfrm>
        </p:grpSpPr>
        <p:sp>
          <p:nvSpPr>
            <p:cNvPr id="97" name="CustomShape 2"/>
            <p:cNvSpPr/>
            <p:nvPr/>
          </p:nvSpPr>
          <p:spPr>
            <a:xfrm>
              <a:off x="165960" y="870120"/>
              <a:ext cx="807480" cy="767520"/>
            </a:xfrm>
            <a:prstGeom prst="rect">
              <a:avLst/>
            </a:prstGeom>
            <a:solidFill>
              <a:srgbClr val="614E48"/>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98" name="Image 24" descr="domusVi_fondempreinte_blanc.png"/>
            <p:cNvPicPr/>
            <p:nvPr/>
          </p:nvPicPr>
          <p:blipFill>
            <a:blip r:embed="rId2"/>
            <a:stretch/>
          </p:blipFill>
          <p:spPr>
            <a:xfrm>
              <a:off x="146520" y="839880"/>
              <a:ext cx="847080" cy="824040"/>
            </a:xfrm>
            <a:prstGeom prst="rect">
              <a:avLst/>
            </a:prstGeom>
            <a:ln w="0">
              <a:noFill/>
            </a:ln>
          </p:spPr>
        </p:pic>
      </p:grpSp>
      <p:pic>
        <p:nvPicPr>
          <p:cNvPr id="99" name="Image 36" descr="domusVi_fondempreinte_rouge_transparent copie.png"/>
          <p:cNvPicPr/>
          <p:nvPr/>
        </p:nvPicPr>
        <p:blipFill>
          <a:blip r:embed="rId3"/>
          <a:stretch/>
        </p:blipFill>
        <p:spPr>
          <a:xfrm>
            <a:off x="3591720" y="10231920"/>
            <a:ext cx="372240" cy="365760"/>
          </a:xfrm>
          <a:prstGeom prst="rect">
            <a:avLst/>
          </a:prstGeom>
          <a:ln w="0">
            <a:noFill/>
          </a:ln>
        </p:spPr>
      </p:pic>
      <p:pic>
        <p:nvPicPr>
          <p:cNvPr id="100" name="Image 35" descr="DomusVi_logo_coul_baseline_HD.jpg"/>
          <p:cNvPicPr/>
          <p:nvPr/>
        </p:nvPicPr>
        <p:blipFill>
          <a:blip r:embed="rId4"/>
          <a:stretch/>
        </p:blipFill>
        <p:spPr>
          <a:xfrm>
            <a:off x="5670000" y="236160"/>
            <a:ext cx="1626120" cy="466920"/>
          </a:xfrm>
          <a:prstGeom prst="rect">
            <a:avLst/>
          </a:prstGeom>
          <a:ln w="0">
            <a:noFill/>
          </a:ln>
        </p:spPr>
      </p:pic>
      <p:sp>
        <p:nvSpPr>
          <p:cNvPr id="101" name="CustomShape 3"/>
          <p:cNvSpPr/>
          <p:nvPr/>
        </p:nvSpPr>
        <p:spPr>
          <a:xfrm>
            <a:off x="543222" y="1023822"/>
            <a:ext cx="6832440" cy="626400"/>
          </a:xfrm>
          <a:prstGeom prst="rect">
            <a:avLst/>
          </a:prstGeom>
          <a:solidFill>
            <a:srgbClr val="604E48"/>
          </a:solidFill>
          <a:ln w="0">
            <a:noFill/>
          </a:ln>
        </p:spPr>
        <p:style>
          <a:lnRef idx="0">
            <a:scrgbClr r="0" g="0" b="0"/>
          </a:lnRef>
          <a:fillRef idx="0">
            <a:scrgbClr r="0" g="0" b="0"/>
          </a:fillRef>
          <a:effectRef idx="0">
            <a:scrgbClr r="0" g="0" b="0"/>
          </a:effectRef>
          <a:fontRef idx="minor"/>
        </p:style>
        <p:txBody>
          <a:bodyPr lIns="180000" tIns="45000" rIns="90000" bIns="45000" anchor="ctr">
            <a:noAutofit/>
          </a:bodyPr>
          <a:lstStyle/>
          <a:p>
            <a:pPr>
              <a:lnSpc>
                <a:spcPct val="100000"/>
              </a:lnSpc>
            </a:pPr>
            <a:r>
              <a:rPr lang="fr-FR" sz="2200" b="1" spc="-1" dirty="0" smtClean="0">
                <a:solidFill>
                  <a:schemeClr val="bg1"/>
                </a:solidFill>
                <a:latin typeface="Arial"/>
              </a:rPr>
              <a:t>LA CHANDELEUR</a:t>
            </a:r>
            <a:endParaRPr lang="fr-FR" sz="2200" b="1" strike="noStrike" spc="-1" dirty="0">
              <a:solidFill>
                <a:schemeClr val="bg1"/>
              </a:solidFill>
              <a:latin typeface="Arial"/>
            </a:endParaRPr>
          </a:p>
        </p:txBody>
      </p:sp>
      <p:pic>
        <p:nvPicPr>
          <p:cNvPr id="102" name="Image 20" descr="domusVi_fondempreinte_rouge_transparent copie.png"/>
          <p:cNvPicPr/>
          <p:nvPr/>
        </p:nvPicPr>
        <p:blipFill>
          <a:blip r:embed="rId3"/>
          <a:stretch/>
        </p:blipFill>
        <p:spPr>
          <a:xfrm>
            <a:off x="3591720" y="10231920"/>
            <a:ext cx="372240" cy="365760"/>
          </a:xfrm>
          <a:prstGeom prst="rect">
            <a:avLst/>
          </a:prstGeom>
          <a:ln w="0">
            <a:noFill/>
          </a:ln>
        </p:spPr>
      </p:pic>
      <p:sp>
        <p:nvSpPr>
          <p:cNvPr id="103" name="CustomShape 4"/>
          <p:cNvSpPr/>
          <p:nvPr/>
        </p:nvSpPr>
        <p:spPr>
          <a:xfrm>
            <a:off x="3661560" y="10325880"/>
            <a:ext cx="231840" cy="12888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chor="ctr">
            <a:noAutofit/>
          </a:bodyPr>
          <a:lstStyle/>
          <a:p>
            <a:pPr algn="r">
              <a:lnSpc>
                <a:spcPct val="100000"/>
              </a:lnSpc>
            </a:pPr>
            <a:fld id="{F81990B9-AAE6-4D65-98CA-E94D12E4DDB1}" type="slidenum">
              <a:rPr lang="fr-FR" sz="1400" b="1" strike="noStrike" spc="-1">
                <a:solidFill>
                  <a:srgbClr val="FFFFFF"/>
                </a:solidFill>
                <a:latin typeface="Arial"/>
                <a:ea typeface="ＭＳ Ｐゴシック"/>
              </a:rPr>
              <a:t>6</a:t>
            </a:fld>
            <a:endParaRPr lang="fr-FR" sz="1400" b="0" strike="noStrike" spc="-1">
              <a:latin typeface="Arial"/>
            </a:endParaRPr>
          </a:p>
        </p:txBody>
      </p:sp>
      <p:sp>
        <p:nvSpPr>
          <p:cNvPr id="104" name="CustomShape 5"/>
          <p:cNvSpPr/>
          <p:nvPr/>
        </p:nvSpPr>
        <p:spPr>
          <a:xfrm>
            <a:off x="360000" y="284400"/>
            <a:ext cx="3989520" cy="211680"/>
          </a:xfrm>
          <a:prstGeom prst="rect">
            <a:avLst/>
          </a:prstGeom>
          <a:noFill/>
          <a:ln w="0">
            <a:noFill/>
          </a:ln>
        </p:spPr>
        <p:style>
          <a:lnRef idx="0">
            <a:scrgbClr r="0" g="0" b="0"/>
          </a:lnRef>
          <a:fillRef idx="0">
            <a:scrgbClr r="0" g="0" b="0"/>
          </a:fillRef>
          <a:effectRef idx="0">
            <a:scrgbClr r="0" g="0" b="0"/>
          </a:effectRef>
          <a:fontRef idx="minor"/>
        </p:style>
        <p:txBody>
          <a:bodyPr lIns="0" tIns="46800" rIns="0" bIns="46800" anchor="ctr">
            <a:noAutofit/>
          </a:bodyPr>
          <a:lstStyle/>
          <a:p>
            <a:pPr>
              <a:lnSpc>
                <a:spcPct val="100000"/>
              </a:lnSpc>
            </a:pPr>
            <a:r>
              <a:rPr lang="fr-FR" sz="1100" b="1" strike="noStrike" spc="-1">
                <a:solidFill>
                  <a:srgbClr val="755E56"/>
                </a:solidFill>
                <a:latin typeface="Arial"/>
                <a:ea typeface="ＭＳ Ｐゴシック"/>
              </a:rPr>
              <a:t>Journal interne de la Résidence Les Jardins de Creney</a:t>
            </a:r>
            <a:endParaRPr lang="fr-FR" sz="1100" b="0" strike="noStrike" spc="-1">
              <a:latin typeface="Arial"/>
            </a:endParaRPr>
          </a:p>
        </p:txBody>
      </p:sp>
      <p:sp>
        <p:nvSpPr>
          <p:cNvPr id="105" name="CustomShape 6"/>
          <p:cNvSpPr/>
          <p:nvPr/>
        </p:nvSpPr>
        <p:spPr>
          <a:xfrm>
            <a:off x="360000" y="536760"/>
            <a:ext cx="4419000" cy="208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70000"/>
              </a:lnSpc>
            </a:pPr>
            <a:r>
              <a:rPr lang="fr-FR" sz="1100" spc="-1" dirty="0" smtClean="0">
                <a:solidFill>
                  <a:srgbClr val="C00000"/>
                </a:solidFill>
                <a:latin typeface="Arial"/>
              </a:rPr>
              <a:t>Janvier, février 2025</a:t>
            </a:r>
            <a:endParaRPr lang="fr-FR" sz="1100" b="0" strike="noStrike" spc="-1" dirty="0">
              <a:solidFill>
                <a:srgbClr val="C00000"/>
              </a:solidFill>
              <a:latin typeface="Arial"/>
            </a:endParaRPr>
          </a:p>
        </p:txBody>
      </p:sp>
      <p:sp>
        <p:nvSpPr>
          <p:cNvPr id="109" name="CustomShape 10"/>
          <p:cNvSpPr/>
          <p:nvPr/>
        </p:nvSpPr>
        <p:spPr>
          <a:xfrm>
            <a:off x="3199320" y="9623880"/>
            <a:ext cx="3479040" cy="361800"/>
          </a:xfrm>
          <a:prstGeom prst="rect">
            <a:avLst/>
          </a:prstGeom>
          <a:noFill/>
          <a:ln w="0">
            <a:noFill/>
          </a:ln>
        </p:spPr>
        <p:style>
          <a:lnRef idx="0">
            <a:scrgbClr r="0" g="0" b="0"/>
          </a:lnRef>
          <a:fillRef idx="0">
            <a:scrgbClr r="0" g="0" b="0"/>
          </a:fillRef>
          <a:effectRef idx="0">
            <a:scrgbClr r="0" g="0" b="0"/>
          </a:effectRef>
          <a:fontRef idx="minor"/>
        </p:style>
      </p:sp>
      <p:sp>
        <p:nvSpPr>
          <p:cNvPr id="110" name="CustomShape 11"/>
          <p:cNvSpPr/>
          <p:nvPr/>
        </p:nvSpPr>
        <p:spPr>
          <a:xfrm>
            <a:off x="180000" y="9360000"/>
            <a:ext cx="3053160" cy="33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sz="1800" b="0" i="1" strike="noStrike" spc="-1">
                <a:solidFill>
                  <a:srgbClr val="C9211E"/>
                </a:solidFill>
                <a:latin typeface="Arial"/>
                <a:ea typeface="DejaVu Sans"/>
              </a:rPr>
              <a:t> </a:t>
            </a:r>
            <a:endParaRPr lang="fr-FR" sz="1800" b="0" strike="noStrike" spc="-1">
              <a:latin typeface="Arial"/>
            </a:endParaRPr>
          </a:p>
        </p:txBody>
      </p:sp>
      <p:sp>
        <p:nvSpPr>
          <p:cNvPr id="113" name="CustomShape 12"/>
          <p:cNvSpPr/>
          <p:nvPr/>
        </p:nvSpPr>
        <p:spPr>
          <a:xfrm>
            <a:off x="1952280" y="5775120"/>
            <a:ext cx="3056040" cy="34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2000" b="0" strike="noStrike" spc="-1" dirty="0">
              <a:latin typeface="Arial"/>
            </a:endParaRPr>
          </a:p>
        </p:txBody>
      </p:sp>
      <p:sp>
        <p:nvSpPr>
          <p:cNvPr id="2" name="ZoneTexte 1"/>
          <p:cNvSpPr txBox="1"/>
          <p:nvPr/>
        </p:nvSpPr>
        <p:spPr>
          <a:xfrm>
            <a:off x="360000" y="1832254"/>
            <a:ext cx="3772037" cy="6186309"/>
          </a:xfrm>
          <a:prstGeom prst="rect">
            <a:avLst/>
          </a:prstGeom>
          <a:noFill/>
        </p:spPr>
        <p:txBody>
          <a:bodyPr wrap="square" rtlCol="0">
            <a:spAutoFit/>
          </a:bodyPr>
          <a:lstStyle/>
          <a:p>
            <a:r>
              <a:rPr lang="fr-FR" dirty="0" smtClean="0"/>
              <a:t>La réussite de la  « Chandeleur » est une belle pâte à crêpes sans grumeaux. Elle doit être légère et bien reposée. Rien de mieux que de la préparer la veille avec des mains expertes.</a:t>
            </a:r>
          </a:p>
          <a:p>
            <a:endParaRPr lang="fr-FR" dirty="0"/>
          </a:p>
          <a:p>
            <a:endParaRPr lang="fr-FR" dirty="0" smtClean="0"/>
          </a:p>
          <a:p>
            <a:r>
              <a:rPr lang="fr-FR" dirty="0" smtClean="0"/>
              <a:t>Pour les cuire, la coutume veut que l’on fasse sauter la première crêpe de la main droite tout en gardant une pièce en or dans la main gauche. Si c’est réussi , cela assure bonheur et prospérité pour l’année. Ne trouvant pas de pièce en or dans la résidence, on espère avoir de la chance en faisant sauter la première crêpe!</a:t>
            </a:r>
          </a:p>
          <a:p>
            <a:r>
              <a:rPr lang="fr-FR" dirty="0" smtClean="0"/>
              <a:t>Pour la suite, nous sortons les crêpières électriques autour desquelles les plus gourmands aiment se réunir.</a:t>
            </a:r>
            <a:endParaRPr lang="fr-FR" dirty="0"/>
          </a:p>
        </p:txBody>
      </p:sp>
      <p:sp>
        <p:nvSpPr>
          <p:cNvPr id="4" name="ZoneTexte 3"/>
          <p:cNvSpPr txBox="1"/>
          <p:nvPr/>
        </p:nvSpPr>
        <p:spPr>
          <a:xfrm>
            <a:off x="3009930" y="9068075"/>
            <a:ext cx="4552920" cy="923330"/>
          </a:xfrm>
          <a:prstGeom prst="rect">
            <a:avLst/>
          </a:prstGeom>
          <a:noFill/>
        </p:spPr>
        <p:txBody>
          <a:bodyPr wrap="square" rtlCol="0">
            <a:spAutoFit/>
          </a:bodyPr>
          <a:lstStyle/>
          <a:p>
            <a:r>
              <a:rPr lang="fr-FR" dirty="0" smtClean="0"/>
              <a:t>De bonnes crêpes à déguster avec du  chocolat </a:t>
            </a:r>
            <a:r>
              <a:rPr lang="fr-FR" smtClean="0"/>
              <a:t>et </a:t>
            </a:r>
            <a:r>
              <a:rPr lang="fr-FR" smtClean="0"/>
              <a:t>de </a:t>
            </a:r>
            <a:r>
              <a:rPr lang="fr-FR" dirty="0" smtClean="0"/>
              <a:t>la confiture. Rien de tel pour nous mettre l’eau à la bouche! </a:t>
            </a:r>
            <a:endParaRPr lang="fr-FR" dirty="0"/>
          </a:p>
        </p:txBody>
      </p:sp>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2037" y="1993941"/>
            <a:ext cx="2407553" cy="3210071"/>
          </a:xfrm>
          <a:prstGeom prst="rect">
            <a:avLst/>
          </a:prstGeom>
        </p:spPr>
      </p:pic>
      <p:pic>
        <p:nvPicPr>
          <p:cNvPr id="5" name="Imag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4995" y="5579790"/>
            <a:ext cx="2304595" cy="3072793"/>
          </a:xfrm>
          <a:prstGeom prst="rect">
            <a:avLst/>
          </a:prstGeom>
        </p:spPr>
      </p:pic>
      <p:pic>
        <p:nvPicPr>
          <p:cNvPr id="6" name="Image 5"/>
          <p:cNvPicPr>
            <a:picLocks noChangeAspect="1"/>
          </p:cNvPicPr>
          <p:nvPr/>
        </p:nvPicPr>
        <p:blipFill rotWithShape="1">
          <a:blip r:embed="rId7" cstate="print">
            <a:extLst>
              <a:ext uri="{28A0092B-C50C-407E-A947-70E740481C1C}">
                <a14:useLocalDpi xmlns:a14="http://schemas.microsoft.com/office/drawing/2010/main" val="0"/>
              </a:ext>
            </a:extLst>
          </a:blip>
          <a:srcRect l="22817" r="13903" b="36429"/>
          <a:stretch/>
        </p:blipFill>
        <p:spPr>
          <a:xfrm>
            <a:off x="774215" y="8127146"/>
            <a:ext cx="1641500" cy="21987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Image 36" descr="domusVi_fondempreinte_rouge_transparent copie.png"/>
          <p:cNvPicPr/>
          <p:nvPr/>
        </p:nvPicPr>
        <p:blipFill>
          <a:blip r:embed="rId2"/>
          <a:stretch/>
        </p:blipFill>
        <p:spPr>
          <a:xfrm>
            <a:off x="3591720" y="10231920"/>
            <a:ext cx="372240" cy="365760"/>
          </a:xfrm>
          <a:prstGeom prst="rect">
            <a:avLst/>
          </a:prstGeom>
          <a:ln w="0">
            <a:noFill/>
          </a:ln>
        </p:spPr>
      </p:pic>
      <p:sp>
        <p:nvSpPr>
          <p:cNvPr id="191" name="CustomShape 1"/>
          <p:cNvSpPr/>
          <p:nvPr/>
        </p:nvSpPr>
        <p:spPr>
          <a:xfrm>
            <a:off x="3661560" y="10325880"/>
            <a:ext cx="231840" cy="12888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chor="ctr">
            <a:noAutofit/>
          </a:bodyPr>
          <a:lstStyle/>
          <a:p>
            <a:pPr algn="r">
              <a:lnSpc>
                <a:spcPct val="100000"/>
              </a:lnSpc>
            </a:pPr>
            <a:fld id="{AFB8CF84-ADE2-45E0-B5DC-C653041D773A}" type="slidenum">
              <a:rPr lang="fr-FR" sz="1400" b="1" strike="noStrike" spc="-1">
                <a:solidFill>
                  <a:srgbClr val="FFFFFF"/>
                </a:solidFill>
                <a:latin typeface="Arial"/>
                <a:ea typeface="ＭＳ Ｐゴシック"/>
              </a:rPr>
              <a:t>7</a:t>
            </a:fld>
            <a:endParaRPr lang="fr-FR" sz="1400" b="0" strike="noStrike" spc="-1">
              <a:latin typeface="Arial"/>
            </a:endParaRPr>
          </a:p>
        </p:txBody>
      </p:sp>
      <p:pic>
        <p:nvPicPr>
          <p:cNvPr id="192" name="Image 35" descr="DomusVi_logo_coul_baseline_HD.jpg"/>
          <p:cNvPicPr/>
          <p:nvPr/>
        </p:nvPicPr>
        <p:blipFill>
          <a:blip r:embed="rId3"/>
          <a:stretch/>
        </p:blipFill>
        <p:spPr>
          <a:xfrm>
            <a:off x="5670000" y="236160"/>
            <a:ext cx="1626120" cy="466920"/>
          </a:xfrm>
          <a:prstGeom prst="rect">
            <a:avLst/>
          </a:prstGeom>
          <a:ln w="0">
            <a:noFill/>
          </a:ln>
        </p:spPr>
      </p:pic>
      <p:sp>
        <p:nvSpPr>
          <p:cNvPr id="193" name="CustomShape 2"/>
          <p:cNvSpPr/>
          <p:nvPr/>
        </p:nvSpPr>
        <p:spPr>
          <a:xfrm>
            <a:off x="360000" y="284400"/>
            <a:ext cx="3989520" cy="211680"/>
          </a:xfrm>
          <a:prstGeom prst="rect">
            <a:avLst/>
          </a:prstGeom>
          <a:noFill/>
          <a:ln w="0">
            <a:noFill/>
          </a:ln>
        </p:spPr>
        <p:style>
          <a:lnRef idx="0">
            <a:scrgbClr r="0" g="0" b="0"/>
          </a:lnRef>
          <a:fillRef idx="0">
            <a:scrgbClr r="0" g="0" b="0"/>
          </a:fillRef>
          <a:effectRef idx="0">
            <a:scrgbClr r="0" g="0" b="0"/>
          </a:effectRef>
          <a:fontRef idx="minor"/>
        </p:style>
        <p:txBody>
          <a:bodyPr lIns="0" tIns="46800" rIns="0" bIns="46800" anchor="ctr">
            <a:noAutofit/>
          </a:bodyPr>
          <a:lstStyle/>
          <a:p>
            <a:pPr>
              <a:lnSpc>
                <a:spcPct val="100000"/>
              </a:lnSpc>
            </a:pPr>
            <a:r>
              <a:rPr lang="fr-FR" sz="1100" b="1" strike="noStrike" spc="-1" dirty="0">
                <a:solidFill>
                  <a:srgbClr val="755E56"/>
                </a:solidFill>
                <a:latin typeface="Arial"/>
                <a:ea typeface="ＭＳ Ｐゴシック"/>
              </a:rPr>
              <a:t>Journal interne de la Résidence Les Jardins de </a:t>
            </a:r>
            <a:r>
              <a:rPr lang="fr-FR" sz="1100" b="1" strike="noStrike" spc="-1" dirty="0" err="1">
                <a:solidFill>
                  <a:srgbClr val="755E56"/>
                </a:solidFill>
                <a:latin typeface="Arial"/>
                <a:ea typeface="ＭＳ Ｐゴシック"/>
              </a:rPr>
              <a:t>Creney</a:t>
            </a:r>
            <a:endParaRPr lang="fr-FR" sz="1100" b="0" strike="noStrike" spc="-1" dirty="0">
              <a:latin typeface="Arial"/>
            </a:endParaRPr>
          </a:p>
        </p:txBody>
      </p:sp>
      <p:sp>
        <p:nvSpPr>
          <p:cNvPr id="194" name="CustomShape 3"/>
          <p:cNvSpPr/>
          <p:nvPr/>
        </p:nvSpPr>
        <p:spPr>
          <a:xfrm>
            <a:off x="360000" y="536760"/>
            <a:ext cx="4419000" cy="208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70000"/>
              </a:lnSpc>
            </a:pPr>
            <a:r>
              <a:rPr lang="fr-FR" sz="1100" b="0" strike="noStrike" spc="-1" dirty="0" smtClean="0">
                <a:solidFill>
                  <a:srgbClr val="C00000"/>
                </a:solidFill>
                <a:latin typeface="Arial"/>
              </a:rPr>
              <a:t>Janvier , février 2025</a:t>
            </a:r>
            <a:endParaRPr lang="fr-FR" sz="1100" b="0" strike="noStrike" spc="-1" dirty="0">
              <a:solidFill>
                <a:srgbClr val="C00000"/>
              </a:solidFill>
              <a:latin typeface="Arial"/>
            </a:endParaRPr>
          </a:p>
        </p:txBody>
      </p:sp>
      <p:pic>
        <p:nvPicPr>
          <p:cNvPr id="200" name="Image 11"/>
          <p:cNvPicPr/>
          <p:nvPr/>
        </p:nvPicPr>
        <p:blipFill>
          <a:blip r:embed="rId4"/>
          <a:stretch/>
        </p:blipFill>
        <p:spPr>
          <a:xfrm>
            <a:off x="5799240" y="6851160"/>
            <a:ext cx="468000" cy="407160"/>
          </a:xfrm>
          <a:prstGeom prst="rect">
            <a:avLst/>
          </a:prstGeom>
          <a:ln w="0">
            <a:noFill/>
          </a:ln>
        </p:spPr>
      </p:pic>
      <p:sp>
        <p:nvSpPr>
          <p:cNvPr id="201" name="CustomShape 8"/>
          <p:cNvSpPr/>
          <p:nvPr/>
        </p:nvSpPr>
        <p:spPr>
          <a:xfrm>
            <a:off x="-180000" y="3960000"/>
            <a:ext cx="3602160" cy="360000"/>
          </a:xfrm>
          <a:prstGeom prst="rect">
            <a:avLst/>
          </a:prstGeom>
          <a:noFill/>
          <a:ln w="0">
            <a:noFill/>
          </a:ln>
        </p:spPr>
        <p:style>
          <a:lnRef idx="0">
            <a:scrgbClr r="0" g="0" b="0"/>
          </a:lnRef>
          <a:fillRef idx="0">
            <a:scrgbClr r="0" g="0" b="0"/>
          </a:fillRef>
          <a:effectRef idx="0">
            <a:scrgbClr r="0" g="0" b="0"/>
          </a:effectRef>
          <a:fontRef idx="minor"/>
        </p:style>
      </p:sp>
      <p:sp>
        <p:nvSpPr>
          <p:cNvPr id="205" name="CustomShape 10"/>
          <p:cNvSpPr/>
          <p:nvPr/>
        </p:nvSpPr>
        <p:spPr>
          <a:xfrm>
            <a:off x="180000" y="5174280"/>
            <a:ext cx="3417480" cy="4183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dirty="0">
              <a:latin typeface="Arial"/>
            </a:endParaRPr>
          </a:p>
        </p:txBody>
      </p:sp>
      <p:sp>
        <p:nvSpPr>
          <p:cNvPr id="207" name="CustomShape 12"/>
          <p:cNvSpPr/>
          <p:nvPr/>
        </p:nvSpPr>
        <p:spPr>
          <a:xfrm>
            <a:off x="4779000" y="6065391"/>
            <a:ext cx="3417480" cy="54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dirty="0">
              <a:latin typeface="Arial"/>
            </a:endParaRPr>
          </a:p>
        </p:txBody>
      </p:sp>
      <p:sp>
        <p:nvSpPr>
          <p:cNvPr id="6" name="ZoneTexte 5"/>
          <p:cNvSpPr txBox="1"/>
          <p:nvPr/>
        </p:nvSpPr>
        <p:spPr>
          <a:xfrm>
            <a:off x="569700" y="1199334"/>
            <a:ext cx="6328641" cy="369332"/>
          </a:xfrm>
          <a:prstGeom prst="rect">
            <a:avLst/>
          </a:prstGeom>
          <a:noFill/>
        </p:spPr>
        <p:txBody>
          <a:bodyPr wrap="square" rtlCol="0">
            <a:spAutoFit/>
          </a:bodyPr>
          <a:lstStyle/>
          <a:p>
            <a:r>
              <a:rPr lang="fr-FR" dirty="0" smtClean="0"/>
              <a:t> </a:t>
            </a:r>
            <a:endParaRPr lang="fr-FR" dirty="0"/>
          </a:p>
        </p:txBody>
      </p:sp>
      <p:pic>
        <p:nvPicPr>
          <p:cNvPr id="9" name="Image 8"/>
          <p:cNvPicPr>
            <a:picLocks noChangeAspect="1"/>
          </p:cNvPicPr>
          <p:nvPr/>
        </p:nvPicPr>
        <p:blipFill>
          <a:blip r:embed="rId5"/>
          <a:stretch>
            <a:fillRect/>
          </a:stretch>
        </p:blipFill>
        <p:spPr>
          <a:xfrm>
            <a:off x="138780" y="1070344"/>
            <a:ext cx="1127858" cy="1146147"/>
          </a:xfrm>
          <a:prstGeom prst="rect">
            <a:avLst/>
          </a:prstGeom>
        </p:spPr>
      </p:pic>
      <p:pic>
        <p:nvPicPr>
          <p:cNvPr id="8" name="Image 7"/>
          <p:cNvPicPr>
            <a:picLocks noChangeAspect="1"/>
          </p:cNvPicPr>
          <p:nvPr/>
        </p:nvPicPr>
        <p:blipFill>
          <a:blip r:embed="rId6"/>
          <a:stretch>
            <a:fillRect/>
          </a:stretch>
        </p:blipFill>
        <p:spPr>
          <a:xfrm>
            <a:off x="461912" y="1329447"/>
            <a:ext cx="6834208" cy="627942"/>
          </a:xfrm>
          <a:prstGeom prst="rect">
            <a:avLst/>
          </a:prstGeom>
        </p:spPr>
      </p:pic>
      <p:sp>
        <p:nvSpPr>
          <p:cNvPr id="2" name="ZoneTexte 1"/>
          <p:cNvSpPr txBox="1"/>
          <p:nvPr/>
        </p:nvSpPr>
        <p:spPr>
          <a:xfrm>
            <a:off x="956096" y="1455460"/>
            <a:ext cx="5271247" cy="430887"/>
          </a:xfrm>
          <a:prstGeom prst="rect">
            <a:avLst/>
          </a:prstGeom>
          <a:noFill/>
        </p:spPr>
        <p:txBody>
          <a:bodyPr wrap="square" rtlCol="0">
            <a:spAutoFit/>
          </a:bodyPr>
          <a:lstStyle/>
          <a:p>
            <a:r>
              <a:rPr lang="fr-FR" sz="2200" b="1" dirty="0" smtClean="0">
                <a:solidFill>
                  <a:schemeClr val="bg1"/>
                </a:solidFill>
              </a:rPr>
              <a:t>LA SAINT VALENTIN</a:t>
            </a:r>
            <a:endParaRPr lang="fr-FR" sz="2200" b="1" dirty="0">
              <a:solidFill>
                <a:schemeClr val="bg1"/>
              </a:solidFill>
            </a:endParaRPr>
          </a:p>
        </p:txBody>
      </p:sp>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709" y="2207799"/>
            <a:ext cx="4459170" cy="2059087"/>
          </a:xfrm>
          <a:prstGeom prst="rect">
            <a:avLst/>
          </a:prstGeom>
        </p:spPr>
      </p:pic>
      <p:pic>
        <p:nvPicPr>
          <p:cNvPr id="4" name="Imag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19871" y="7908957"/>
            <a:ext cx="4715218" cy="2177321"/>
          </a:xfrm>
          <a:prstGeom prst="rect">
            <a:avLst/>
          </a:prstGeom>
        </p:spPr>
      </p:pic>
      <p:sp>
        <p:nvSpPr>
          <p:cNvPr id="5" name="Rectangle 4"/>
          <p:cNvSpPr/>
          <p:nvPr/>
        </p:nvSpPr>
        <p:spPr>
          <a:xfrm>
            <a:off x="341091" y="4527467"/>
            <a:ext cx="7054791" cy="3416320"/>
          </a:xfrm>
          <a:prstGeom prst="rect">
            <a:avLst/>
          </a:prstGeom>
        </p:spPr>
        <p:txBody>
          <a:bodyPr wrap="square">
            <a:spAutoFit/>
          </a:bodyPr>
          <a:lstStyle/>
          <a:p>
            <a:pPr fontAlgn="base"/>
            <a:r>
              <a:rPr lang="fr-FR" dirty="0">
                <a:latin typeface="Arial" panose="020B0604020202020204" pitchFamily="34" charset="0"/>
              </a:rPr>
              <a:t>Ce 12 février, les couples </a:t>
            </a:r>
            <a:r>
              <a:rPr lang="fr-FR" dirty="0" smtClean="0">
                <a:latin typeface="Arial" panose="020B0604020202020204" pitchFamily="34" charset="0"/>
              </a:rPr>
              <a:t>des « Jardins de Creney » ont </a:t>
            </a:r>
            <a:r>
              <a:rPr lang="fr-FR" dirty="0">
                <a:latin typeface="Arial" panose="020B0604020202020204" pitchFamily="34" charset="0"/>
              </a:rPr>
              <a:t>eu la chance de vivre un repas </a:t>
            </a:r>
            <a:r>
              <a:rPr lang="fr-FR" dirty="0" smtClean="0">
                <a:latin typeface="Arial" panose="020B0604020202020204" pitchFamily="34" charset="0"/>
              </a:rPr>
              <a:t>en tête à tête à </a:t>
            </a:r>
            <a:r>
              <a:rPr lang="fr-FR" dirty="0">
                <a:latin typeface="Arial" panose="020B0604020202020204" pitchFamily="34" charset="0"/>
              </a:rPr>
              <a:t>l’occasion de la Saint-Valentin. L’atmosphère était remplie de chaleur et de </a:t>
            </a:r>
            <a:r>
              <a:rPr lang="fr-FR" dirty="0" err="1" smtClean="0">
                <a:latin typeface="Arial" panose="020B0604020202020204" pitchFamily="34" charset="0"/>
              </a:rPr>
              <a:t>douceur,alors</a:t>
            </a:r>
            <a:r>
              <a:rPr lang="fr-FR" dirty="0" smtClean="0">
                <a:latin typeface="Arial" panose="020B0604020202020204" pitchFamily="34" charset="0"/>
              </a:rPr>
              <a:t> </a:t>
            </a:r>
            <a:r>
              <a:rPr lang="fr-FR" dirty="0">
                <a:latin typeface="Arial" panose="020B0604020202020204" pitchFamily="34" charset="0"/>
              </a:rPr>
              <a:t>que chacun se préparait à célébrer l’amour sous toutes ses formes.</a:t>
            </a:r>
          </a:p>
          <a:p>
            <a:pPr fontAlgn="base"/>
            <a:r>
              <a:rPr lang="fr-FR" dirty="0">
                <a:latin typeface="Arial" panose="020B0604020202020204" pitchFamily="34" charset="0"/>
              </a:rPr>
              <a:t>La salle à manger, soigneusement </a:t>
            </a:r>
            <a:r>
              <a:rPr lang="fr-FR" dirty="0" smtClean="0">
                <a:latin typeface="Arial" panose="020B0604020202020204" pitchFamily="34" charset="0"/>
              </a:rPr>
              <a:t>décorée. </a:t>
            </a:r>
            <a:r>
              <a:rPr lang="fr-FR" dirty="0">
                <a:latin typeface="Arial" panose="020B0604020202020204" pitchFamily="34" charset="0"/>
              </a:rPr>
              <a:t>Des tables élégamment dressées avec des nappes </a:t>
            </a:r>
            <a:r>
              <a:rPr lang="fr-FR" dirty="0" smtClean="0">
                <a:latin typeface="Arial" panose="020B0604020202020204" pitchFamily="34" charset="0"/>
              </a:rPr>
              <a:t>et </a:t>
            </a:r>
            <a:r>
              <a:rPr lang="fr-FR" dirty="0">
                <a:latin typeface="Arial" panose="020B0604020202020204" pitchFamily="34" charset="0"/>
              </a:rPr>
              <a:t>des </a:t>
            </a:r>
            <a:r>
              <a:rPr lang="fr-FR" dirty="0" smtClean="0">
                <a:latin typeface="Arial" panose="020B0604020202020204" pitchFamily="34" charset="0"/>
              </a:rPr>
              <a:t>cœurs </a:t>
            </a:r>
            <a:r>
              <a:rPr lang="fr-FR" dirty="0">
                <a:latin typeface="Arial" panose="020B0604020202020204" pitchFamily="34" charset="0"/>
              </a:rPr>
              <a:t>rouges pour les amoureux et </a:t>
            </a:r>
            <a:r>
              <a:rPr lang="fr-FR" dirty="0" smtClean="0">
                <a:latin typeface="Arial" panose="020B0604020202020204" pitchFamily="34" charset="0"/>
              </a:rPr>
              <a:t>des </a:t>
            </a:r>
            <a:r>
              <a:rPr lang="fr-FR" dirty="0">
                <a:latin typeface="Arial" panose="020B0604020202020204" pitchFamily="34" charset="0"/>
              </a:rPr>
              <a:t>cœurs roses pour </a:t>
            </a:r>
            <a:r>
              <a:rPr lang="fr-FR" dirty="0" smtClean="0">
                <a:latin typeface="Arial" panose="020B0604020202020204" pitchFamily="34" charset="0"/>
              </a:rPr>
              <a:t>symboliser  l’amitié. Des cartes représentant l’amour</a:t>
            </a:r>
            <a:r>
              <a:rPr lang="fr-FR" dirty="0">
                <a:latin typeface="Arial" panose="020B0604020202020204" pitchFamily="34" charset="0"/>
              </a:rPr>
              <a:t> </a:t>
            </a:r>
            <a:r>
              <a:rPr lang="fr-FR" dirty="0" smtClean="0">
                <a:latin typeface="Arial" panose="020B0604020202020204" pitchFamily="34" charset="0"/>
              </a:rPr>
              <a:t>créaient </a:t>
            </a:r>
            <a:r>
              <a:rPr lang="fr-FR" dirty="0">
                <a:latin typeface="Arial" panose="020B0604020202020204" pitchFamily="34" charset="0"/>
              </a:rPr>
              <a:t>une ambiance intime et festive.</a:t>
            </a:r>
          </a:p>
          <a:p>
            <a:pPr fontAlgn="base"/>
            <a:r>
              <a:rPr lang="fr-FR" dirty="0">
                <a:latin typeface="Arial" panose="020B0604020202020204" pitchFamily="34" charset="0"/>
              </a:rPr>
              <a:t>Ce repas de Saint-Valentin n’était pas seulement l’occasion de savourer de bons plats, mais aussi de renforcer les liens entre les résidents </a:t>
            </a:r>
            <a:r>
              <a:rPr lang="fr-FR" dirty="0" smtClean="0">
                <a:latin typeface="Arial" panose="020B0604020202020204" pitchFamily="34" charset="0"/>
              </a:rPr>
              <a:t>et de faire des photos de couple offertes à chaque amoureux</a:t>
            </a:r>
            <a:r>
              <a:rPr lang="fr-FR" dirty="0" smtClean="0">
                <a:solidFill>
                  <a:srgbClr val="777777"/>
                </a:solidFill>
                <a:latin typeface="Arial" panose="020B0604020202020204" pitchFamily="34" charset="0"/>
              </a:rPr>
              <a:t>.</a:t>
            </a:r>
            <a:endParaRPr lang="fr-FR" b="0" i="0" dirty="0">
              <a:solidFill>
                <a:srgbClr val="777777"/>
              </a:solidFill>
              <a:effectLst/>
              <a:latin typeface="Arial" panose="020B0604020202020204" pitchFamily="34" charset="0"/>
            </a:endParaRPr>
          </a:p>
        </p:txBody>
      </p:sp>
      <p:pic>
        <p:nvPicPr>
          <p:cNvPr id="7" name="Image 6"/>
          <p:cNvPicPr>
            <a:picLocks noChangeAspect="1"/>
          </p:cNvPicPr>
          <p:nvPr/>
        </p:nvPicPr>
        <p:blipFill>
          <a:blip r:embed="rId9"/>
          <a:stretch>
            <a:fillRect/>
          </a:stretch>
        </p:blipFill>
        <p:spPr>
          <a:xfrm>
            <a:off x="5799240" y="2655868"/>
            <a:ext cx="1149716" cy="1186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3278405" y="10083802"/>
            <a:ext cx="419536" cy="412659"/>
          </a:xfrm>
          <a:prstGeom prst="rect">
            <a:avLst/>
          </a:prstGeom>
        </p:spPr>
      </p:pic>
      <p:sp>
        <p:nvSpPr>
          <p:cNvPr id="5" name="Rectangle 4"/>
          <p:cNvSpPr/>
          <p:nvPr/>
        </p:nvSpPr>
        <p:spPr>
          <a:xfrm>
            <a:off x="378000" y="136080"/>
            <a:ext cx="4479750" cy="261610"/>
          </a:xfrm>
          <a:prstGeom prst="rect">
            <a:avLst/>
          </a:prstGeom>
        </p:spPr>
        <p:txBody>
          <a:bodyPr wrap="square">
            <a:spAutoFit/>
          </a:bodyPr>
          <a:lstStyle/>
          <a:p>
            <a:pPr lvl="0"/>
            <a:r>
              <a:rPr lang="fr-FR" sz="1100" b="1" spc="-1" dirty="0">
                <a:solidFill>
                  <a:srgbClr val="755E56"/>
                </a:solidFill>
                <a:ea typeface="ＭＳ Ｐゴシック"/>
              </a:rPr>
              <a:t>Journal interne de la Résidence Les Jardins de Creney</a:t>
            </a:r>
            <a:endParaRPr lang="fr-FR" sz="1100" spc="-1" dirty="0">
              <a:solidFill>
                <a:prstClr val="black"/>
              </a:solidFill>
            </a:endParaRPr>
          </a:p>
        </p:txBody>
      </p:sp>
      <p:pic>
        <p:nvPicPr>
          <p:cNvPr id="3" name="Image 2"/>
          <p:cNvPicPr>
            <a:picLocks noChangeAspect="1"/>
          </p:cNvPicPr>
          <p:nvPr/>
        </p:nvPicPr>
        <p:blipFill>
          <a:blip r:embed="rId4"/>
          <a:stretch>
            <a:fillRect/>
          </a:stretch>
        </p:blipFill>
        <p:spPr>
          <a:xfrm>
            <a:off x="5653588" y="164134"/>
            <a:ext cx="1627773" cy="463336"/>
          </a:xfrm>
          <a:prstGeom prst="rect">
            <a:avLst/>
          </a:prstGeom>
        </p:spPr>
      </p:pic>
      <p:sp>
        <p:nvSpPr>
          <p:cNvPr id="11" name="CustomShape 3"/>
          <p:cNvSpPr/>
          <p:nvPr/>
        </p:nvSpPr>
        <p:spPr>
          <a:xfrm>
            <a:off x="438750" y="533920"/>
            <a:ext cx="4419000" cy="208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70000"/>
              </a:lnSpc>
            </a:pPr>
            <a:r>
              <a:rPr lang="fr-FR" sz="1100" spc="-1" dirty="0" smtClean="0">
                <a:solidFill>
                  <a:srgbClr val="C00000"/>
                </a:solidFill>
                <a:latin typeface="Arial"/>
              </a:rPr>
              <a:t>Janvier, février 2025</a:t>
            </a:r>
            <a:endParaRPr lang="fr-FR" sz="1100" b="0" strike="noStrike" spc="-1" dirty="0">
              <a:solidFill>
                <a:srgbClr val="C00000"/>
              </a:solidFill>
              <a:latin typeface="Arial"/>
            </a:endParaRPr>
          </a:p>
        </p:txBody>
      </p:sp>
      <p:pic>
        <p:nvPicPr>
          <p:cNvPr id="8" name="Image 7"/>
          <p:cNvPicPr>
            <a:picLocks noChangeAspect="1"/>
          </p:cNvPicPr>
          <p:nvPr/>
        </p:nvPicPr>
        <p:blipFill>
          <a:blip r:embed="rId5"/>
          <a:stretch>
            <a:fillRect/>
          </a:stretch>
        </p:blipFill>
        <p:spPr>
          <a:xfrm>
            <a:off x="288119" y="795724"/>
            <a:ext cx="847417" cy="823031"/>
          </a:xfrm>
          <a:prstGeom prst="rect">
            <a:avLst/>
          </a:prstGeom>
        </p:spPr>
      </p:pic>
      <p:pic>
        <p:nvPicPr>
          <p:cNvPr id="7" name="Image 6"/>
          <p:cNvPicPr>
            <a:picLocks noChangeAspect="1"/>
          </p:cNvPicPr>
          <p:nvPr/>
        </p:nvPicPr>
        <p:blipFill>
          <a:blip r:embed="rId6"/>
          <a:stretch>
            <a:fillRect/>
          </a:stretch>
        </p:blipFill>
        <p:spPr>
          <a:xfrm>
            <a:off x="665389" y="1011788"/>
            <a:ext cx="6834208" cy="463336"/>
          </a:xfrm>
          <a:prstGeom prst="rect">
            <a:avLst/>
          </a:prstGeom>
        </p:spPr>
      </p:pic>
      <p:sp>
        <p:nvSpPr>
          <p:cNvPr id="9" name="ZoneTexte 8"/>
          <p:cNvSpPr txBox="1"/>
          <p:nvPr/>
        </p:nvSpPr>
        <p:spPr>
          <a:xfrm>
            <a:off x="1135536" y="1011788"/>
            <a:ext cx="5008089" cy="430887"/>
          </a:xfrm>
          <a:prstGeom prst="rect">
            <a:avLst/>
          </a:prstGeom>
          <a:noFill/>
        </p:spPr>
        <p:txBody>
          <a:bodyPr wrap="square" rtlCol="0">
            <a:spAutoFit/>
          </a:bodyPr>
          <a:lstStyle/>
          <a:p>
            <a:r>
              <a:rPr lang="fr-FR" sz="2200" b="1" dirty="0" smtClean="0">
                <a:solidFill>
                  <a:schemeClr val="bg1"/>
                </a:solidFill>
              </a:rPr>
              <a:t>VIVE LES FOIRES DE MARS</a:t>
            </a:r>
            <a:endParaRPr lang="fr-FR" sz="2200" b="1" dirty="0">
              <a:solidFill>
                <a:schemeClr val="bg1"/>
              </a:solidFill>
            </a:endParaRPr>
          </a:p>
        </p:txBody>
      </p:sp>
      <p:sp>
        <p:nvSpPr>
          <p:cNvPr id="10" name="ZoneTexte 9"/>
          <p:cNvSpPr txBox="1"/>
          <p:nvPr/>
        </p:nvSpPr>
        <p:spPr>
          <a:xfrm>
            <a:off x="336263" y="1577652"/>
            <a:ext cx="6662138" cy="1857375"/>
          </a:xfrm>
          <a:prstGeom prst="rect">
            <a:avLst/>
          </a:prstGeom>
          <a:noFill/>
        </p:spPr>
        <p:txBody>
          <a:bodyPr wrap="square" rtlCol="0">
            <a:spAutoFit/>
          </a:bodyPr>
          <a:lstStyle/>
          <a:p>
            <a:endParaRPr lang="fr-FR" dirty="0"/>
          </a:p>
        </p:txBody>
      </p:sp>
      <p:sp>
        <p:nvSpPr>
          <p:cNvPr id="12" name="ZoneTexte 11"/>
          <p:cNvSpPr txBox="1"/>
          <p:nvPr/>
        </p:nvSpPr>
        <p:spPr>
          <a:xfrm>
            <a:off x="557213" y="1757363"/>
            <a:ext cx="6724148" cy="369332"/>
          </a:xfrm>
          <a:prstGeom prst="rect">
            <a:avLst/>
          </a:prstGeom>
          <a:noFill/>
        </p:spPr>
        <p:txBody>
          <a:bodyPr wrap="square" rtlCol="0">
            <a:spAutoFit/>
          </a:bodyPr>
          <a:lstStyle/>
          <a:p>
            <a:endParaRPr lang="fr-FR" dirty="0"/>
          </a:p>
        </p:txBody>
      </p:sp>
      <p:sp>
        <p:nvSpPr>
          <p:cNvPr id="17" name="ZoneTexte 16"/>
          <p:cNvSpPr txBox="1"/>
          <p:nvPr/>
        </p:nvSpPr>
        <p:spPr>
          <a:xfrm>
            <a:off x="174812" y="7446980"/>
            <a:ext cx="4802105" cy="4247317"/>
          </a:xfrm>
          <a:prstGeom prst="rect">
            <a:avLst/>
          </a:prstGeom>
          <a:noFill/>
        </p:spPr>
        <p:txBody>
          <a:bodyPr wrap="square" rtlCol="0">
            <a:spAutoFit/>
          </a:bodyPr>
          <a:lstStyle/>
          <a:p>
            <a:r>
              <a:rPr lang="fr-FR" dirty="0" smtClean="0"/>
              <a:t>Quel plaisir de voir les manèges à sensations en activité, </a:t>
            </a:r>
            <a:r>
              <a:rPr lang="fr-FR" dirty="0"/>
              <a:t>d</a:t>
            </a:r>
            <a:r>
              <a:rPr lang="fr-FR" dirty="0" smtClean="0"/>
              <a:t>e sentir la bonne odeur, un mélange de sucre avec les barbes à papa, croustillons.. et de fumée avec la rôtissoire de l’Ours noir. </a:t>
            </a:r>
          </a:p>
          <a:p>
            <a:r>
              <a:rPr lang="fr-FR" dirty="0" smtClean="0"/>
              <a:t>Un endroit mythique bien connu des résidents, qui </a:t>
            </a:r>
            <a:r>
              <a:rPr lang="fr-FR" dirty="0" err="1" smtClean="0"/>
              <a:t>rappele</a:t>
            </a:r>
            <a:r>
              <a:rPr lang="fr-FR" dirty="0" smtClean="0"/>
              <a:t> beaucoup de souvenirs. Mais rien de tel, que de s’arrêter chez « Albert » pour une gaufre ou des croustillons bien chauds!</a:t>
            </a:r>
            <a:endParaRPr lang="fr-FR" dirty="0"/>
          </a:p>
          <a:p>
            <a:endParaRPr lang="fr-FR" b="1" dirty="0"/>
          </a:p>
          <a:p>
            <a:endParaRPr lang="fr-FR" b="1" dirty="0" smtClean="0"/>
          </a:p>
          <a:p>
            <a:endParaRPr lang="fr-FR" b="1" dirty="0" smtClean="0"/>
          </a:p>
          <a:p>
            <a:endParaRPr lang="fr-FR" dirty="0" smtClean="0"/>
          </a:p>
          <a:p>
            <a:endParaRPr lang="fr-FR" dirty="0"/>
          </a:p>
        </p:txBody>
      </p:sp>
      <p:sp>
        <p:nvSpPr>
          <p:cNvPr id="18" name="ZoneTexte 17"/>
          <p:cNvSpPr txBox="1"/>
          <p:nvPr/>
        </p:nvSpPr>
        <p:spPr>
          <a:xfrm>
            <a:off x="3356780" y="10080263"/>
            <a:ext cx="285066" cy="369332"/>
          </a:xfrm>
          <a:prstGeom prst="rect">
            <a:avLst/>
          </a:prstGeom>
          <a:noFill/>
        </p:spPr>
        <p:txBody>
          <a:bodyPr wrap="square" rtlCol="0">
            <a:spAutoFit/>
          </a:bodyPr>
          <a:lstStyle/>
          <a:p>
            <a:r>
              <a:rPr lang="fr-FR" dirty="0">
                <a:solidFill>
                  <a:schemeClr val="bg1"/>
                </a:solidFill>
              </a:rPr>
              <a:t>8</a:t>
            </a:r>
          </a:p>
        </p:txBody>
      </p:sp>
      <p:sp>
        <p:nvSpPr>
          <p:cNvPr id="13" name="ZoneTexte 12"/>
          <p:cNvSpPr txBox="1"/>
          <p:nvPr/>
        </p:nvSpPr>
        <p:spPr>
          <a:xfrm>
            <a:off x="438750" y="1834819"/>
            <a:ext cx="6664375" cy="2862322"/>
          </a:xfrm>
          <a:prstGeom prst="rect">
            <a:avLst/>
          </a:prstGeom>
          <a:noFill/>
        </p:spPr>
        <p:txBody>
          <a:bodyPr wrap="square" rtlCol="0">
            <a:spAutoFit/>
          </a:bodyPr>
          <a:lstStyle/>
          <a:p>
            <a:r>
              <a:rPr lang="fr-FR" dirty="0" smtClean="0"/>
              <a:t>La Foire de Mars est une fête foraine bien connu des résidents , puisque cette année la ville de Troyes accueille pour la </a:t>
            </a:r>
            <a:r>
              <a:rPr lang="fr-FR" dirty="0"/>
              <a:t>60e </a:t>
            </a:r>
            <a:r>
              <a:rPr lang="fr-FR" dirty="0" smtClean="0"/>
              <a:t>fois les forains.</a:t>
            </a:r>
            <a:r>
              <a:rPr lang="fr-FR" dirty="0"/>
              <a:t> </a:t>
            </a:r>
            <a:r>
              <a:rPr lang="fr-FR" dirty="0" smtClean="0"/>
              <a:t>Installés </a:t>
            </a:r>
            <a:r>
              <a:rPr lang="fr-FR" dirty="0"/>
              <a:t>boulevard </a:t>
            </a:r>
            <a:r>
              <a:rPr lang="fr-FR" dirty="0" err="1"/>
              <a:t>Délestraint</a:t>
            </a:r>
            <a:r>
              <a:rPr lang="fr-FR" dirty="0"/>
              <a:t>  </a:t>
            </a:r>
            <a:r>
              <a:rPr lang="fr-FR" dirty="0" smtClean="0"/>
              <a:t>les manèges </a:t>
            </a:r>
            <a:r>
              <a:rPr lang="fr-FR" dirty="0"/>
              <a:t>pour les enfants, attractions à sensations, barbes à papa, pêche aux canards, pommes </a:t>
            </a:r>
            <a:r>
              <a:rPr lang="fr-FR" dirty="0" smtClean="0"/>
              <a:t>d’amour…sont de retour pour le bonheur des petits et des grands.</a:t>
            </a:r>
          </a:p>
          <a:p>
            <a:endParaRPr lang="fr-FR" dirty="0"/>
          </a:p>
          <a:p>
            <a:r>
              <a:rPr lang="fr-FR" dirty="0" smtClean="0"/>
              <a:t>C’est avec de grands yeux que les résidents ont retrouvé la magie des foires , jeudi après-midi; malgré une arrivée sous la pluie, le temps s’est montré plutôt clément pour la promenade.</a:t>
            </a:r>
            <a:endParaRPr lang="fr-FR" dirty="0"/>
          </a:p>
        </p:txBody>
      </p:sp>
      <p:sp>
        <p:nvSpPr>
          <p:cNvPr id="16" name="ZoneTexte 15"/>
          <p:cNvSpPr txBox="1"/>
          <p:nvPr/>
        </p:nvSpPr>
        <p:spPr>
          <a:xfrm>
            <a:off x="438750" y="4759978"/>
            <a:ext cx="2627179" cy="369332"/>
          </a:xfrm>
          <a:prstGeom prst="rect">
            <a:avLst/>
          </a:prstGeom>
          <a:noFill/>
        </p:spPr>
        <p:txBody>
          <a:bodyPr wrap="square" rtlCol="0">
            <a:spAutoFit/>
          </a:bodyPr>
          <a:lstStyle/>
          <a:p>
            <a:endParaRPr lang="fr-FR" dirty="0"/>
          </a:p>
        </p:txBody>
      </p:sp>
      <p:pic>
        <p:nvPicPr>
          <p:cNvPr id="6" name="Imag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3737" y="4978571"/>
            <a:ext cx="4719888" cy="2179478"/>
          </a:xfrm>
          <a:prstGeom prst="rect">
            <a:avLst/>
          </a:prstGeom>
        </p:spPr>
      </p:pic>
      <p:pic>
        <p:nvPicPr>
          <p:cNvPr id="14" name="Image 13"/>
          <p:cNvPicPr>
            <a:picLocks noChangeAspect="1"/>
          </p:cNvPicPr>
          <p:nvPr/>
        </p:nvPicPr>
        <p:blipFill rotWithShape="1">
          <a:blip r:embed="rId8" cstate="print">
            <a:extLst>
              <a:ext uri="{28A0092B-C50C-407E-A947-70E740481C1C}">
                <a14:useLocalDpi xmlns:a14="http://schemas.microsoft.com/office/drawing/2010/main" val="0"/>
              </a:ext>
            </a:extLst>
          </a:blip>
          <a:srcRect r="29813"/>
          <a:stretch/>
        </p:blipFill>
        <p:spPr>
          <a:xfrm rot="5400000">
            <a:off x="4425106" y="7905835"/>
            <a:ext cx="3226066" cy="2122444"/>
          </a:xfrm>
          <a:prstGeom prst="rect">
            <a:avLst/>
          </a:prstGeom>
        </p:spPr>
      </p:pic>
    </p:spTree>
    <p:extLst>
      <p:ext uri="{BB962C8B-B14F-4D97-AF65-F5344CB8AC3E}">
        <p14:creationId xmlns:p14="http://schemas.microsoft.com/office/powerpoint/2010/main" val="87280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17"/>
          <p:cNvSpPr/>
          <p:nvPr/>
        </p:nvSpPr>
        <p:spPr>
          <a:xfrm>
            <a:off x="245191" y="1148424"/>
            <a:ext cx="2331360" cy="4898136"/>
          </a:xfrm>
          <a:prstGeom prst="rect">
            <a:avLst/>
          </a:prstGeom>
          <a:solidFill>
            <a:srgbClr val="C50B34">
              <a:alpha val="30000"/>
            </a:srgbClr>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208" name="CustomShape 1"/>
          <p:cNvSpPr/>
          <p:nvPr/>
        </p:nvSpPr>
        <p:spPr>
          <a:xfrm>
            <a:off x="312500" y="7079515"/>
            <a:ext cx="2364557" cy="2174986"/>
          </a:xfrm>
          <a:prstGeom prst="rect">
            <a:avLst/>
          </a:prstGeom>
          <a:solidFill>
            <a:srgbClr val="C50B34">
              <a:alpha val="30000"/>
            </a:srgbClr>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grpSp>
        <p:nvGrpSpPr>
          <p:cNvPr id="209" name="Group 2"/>
          <p:cNvGrpSpPr/>
          <p:nvPr/>
        </p:nvGrpSpPr>
        <p:grpSpPr>
          <a:xfrm>
            <a:off x="2563285" y="934859"/>
            <a:ext cx="847080" cy="824040"/>
            <a:chOff x="2790360" y="839880"/>
            <a:chExt cx="847080" cy="824040"/>
          </a:xfrm>
        </p:grpSpPr>
        <p:sp>
          <p:nvSpPr>
            <p:cNvPr id="210" name="CustomShape 3"/>
            <p:cNvSpPr/>
            <p:nvPr/>
          </p:nvSpPr>
          <p:spPr>
            <a:xfrm>
              <a:off x="2809800" y="870120"/>
              <a:ext cx="807480" cy="767520"/>
            </a:xfrm>
            <a:prstGeom prst="rect">
              <a:avLst/>
            </a:prstGeom>
            <a:solidFill>
              <a:srgbClr val="614E48"/>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pic>
          <p:nvPicPr>
            <p:cNvPr id="211" name="Image 25" descr="domusVi_fondempreinte_blanc.png"/>
            <p:cNvPicPr/>
            <p:nvPr/>
          </p:nvPicPr>
          <p:blipFill>
            <a:blip r:embed="rId2"/>
            <a:stretch/>
          </p:blipFill>
          <p:spPr>
            <a:xfrm>
              <a:off x="2790360" y="839880"/>
              <a:ext cx="847080" cy="824040"/>
            </a:xfrm>
            <a:prstGeom prst="rect">
              <a:avLst/>
            </a:prstGeom>
            <a:ln w="0">
              <a:noFill/>
            </a:ln>
          </p:spPr>
        </p:pic>
      </p:grpSp>
      <p:pic>
        <p:nvPicPr>
          <p:cNvPr id="212" name="Image 36" descr="domusVi_fondempreinte_rouge_transparent copie.png"/>
          <p:cNvPicPr/>
          <p:nvPr/>
        </p:nvPicPr>
        <p:blipFill>
          <a:blip r:embed="rId3"/>
          <a:stretch/>
        </p:blipFill>
        <p:spPr>
          <a:xfrm>
            <a:off x="3591720" y="10231920"/>
            <a:ext cx="372240" cy="365760"/>
          </a:xfrm>
          <a:prstGeom prst="rect">
            <a:avLst/>
          </a:prstGeom>
          <a:ln w="0">
            <a:noFill/>
          </a:ln>
        </p:spPr>
      </p:pic>
      <p:sp>
        <p:nvSpPr>
          <p:cNvPr id="213" name="CustomShape 4"/>
          <p:cNvSpPr/>
          <p:nvPr/>
        </p:nvSpPr>
        <p:spPr>
          <a:xfrm>
            <a:off x="3661560" y="10325880"/>
            <a:ext cx="231840" cy="12888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nchor="ctr">
            <a:noAutofit/>
          </a:bodyPr>
          <a:lstStyle/>
          <a:p>
            <a:pPr algn="r">
              <a:lnSpc>
                <a:spcPct val="100000"/>
              </a:lnSpc>
            </a:pPr>
            <a:fld id="{98807307-34FE-465E-80AA-435FAA525A6F}" type="slidenum">
              <a:rPr lang="fr-FR" sz="1400" b="1" strike="noStrike" spc="-1">
                <a:solidFill>
                  <a:srgbClr val="FFFFFF"/>
                </a:solidFill>
                <a:latin typeface="Arial"/>
                <a:ea typeface="ＭＳ Ｐゴシック"/>
              </a:rPr>
              <a:t>9</a:t>
            </a:fld>
            <a:endParaRPr lang="fr-FR" sz="1400" b="0" strike="noStrike" spc="-1">
              <a:latin typeface="Arial"/>
            </a:endParaRPr>
          </a:p>
        </p:txBody>
      </p:sp>
      <p:pic>
        <p:nvPicPr>
          <p:cNvPr id="214" name="Image 35" descr="DomusVi_logo_coul_baseline_HD.jpg"/>
          <p:cNvPicPr/>
          <p:nvPr/>
        </p:nvPicPr>
        <p:blipFill>
          <a:blip r:embed="rId4"/>
          <a:stretch/>
        </p:blipFill>
        <p:spPr>
          <a:xfrm>
            <a:off x="5670000" y="236160"/>
            <a:ext cx="1626120" cy="466920"/>
          </a:xfrm>
          <a:prstGeom prst="rect">
            <a:avLst/>
          </a:prstGeom>
          <a:ln w="0">
            <a:noFill/>
          </a:ln>
        </p:spPr>
      </p:pic>
      <p:sp>
        <p:nvSpPr>
          <p:cNvPr id="215" name="CustomShape 5"/>
          <p:cNvSpPr/>
          <p:nvPr/>
        </p:nvSpPr>
        <p:spPr>
          <a:xfrm>
            <a:off x="2717439" y="1105476"/>
            <a:ext cx="4877212" cy="408174"/>
          </a:xfrm>
          <a:prstGeom prst="rect">
            <a:avLst/>
          </a:prstGeom>
          <a:solidFill>
            <a:srgbClr val="604E48"/>
          </a:solidFill>
          <a:ln w="0">
            <a:noFill/>
          </a:ln>
        </p:spPr>
        <p:style>
          <a:lnRef idx="0">
            <a:scrgbClr r="0" g="0" b="0"/>
          </a:lnRef>
          <a:fillRef idx="0">
            <a:scrgbClr r="0" g="0" b="0"/>
          </a:fillRef>
          <a:effectRef idx="0">
            <a:scrgbClr r="0" g="0" b="0"/>
          </a:effectRef>
          <a:fontRef idx="minor"/>
        </p:style>
        <p:txBody>
          <a:bodyPr lIns="180000" tIns="45000" rIns="90000" bIns="45000" anchor="ctr">
            <a:noAutofit/>
          </a:bodyPr>
          <a:lstStyle/>
          <a:p>
            <a:pPr algn="ctr">
              <a:lnSpc>
                <a:spcPct val="100000"/>
              </a:lnSpc>
            </a:pPr>
            <a:r>
              <a:rPr lang="fr-FR" sz="2200" b="1" strike="noStrike" spc="-1" dirty="0" smtClean="0">
                <a:solidFill>
                  <a:schemeClr val="bg1"/>
                </a:solidFill>
                <a:latin typeface="Arial"/>
              </a:rPr>
              <a:t>A NOTER</a:t>
            </a:r>
            <a:endParaRPr lang="fr-FR" sz="2200" b="1" strike="noStrike" spc="-1" dirty="0">
              <a:solidFill>
                <a:schemeClr val="bg1"/>
              </a:solidFill>
              <a:latin typeface="Arial"/>
            </a:endParaRPr>
          </a:p>
        </p:txBody>
      </p:sp>
      <p:sp>
        <p:nvSpPr>
          <p:cNvPr id="216" name="CustomShape 6"/>
          <p:cNvSpPr/>
          <p:nvPr/>
        </p:nvSpPr>
        <p:spPr>
          <a:xfrm>
            <a:off x="257135" y="709698"/>
            <a:ext cx="2331000" cy="460440"/>
          </a:xfrm>
          <a:prstGeom prst="rect">
            <a:avLst/>
          </a:prstGeom>
          <a:solidFill>
            <a:srgbClr val="C50B34"/>
          </a:solidFill>
          <a:ln w="0">
            <a:noFill/>
          </a:ln>
        </p:spPr>
        <p:style>
          <a:lnRef idx="0">
            <a:scrgbClr r="0" g="0" b="0"/>
          </a:lnRef>
          <a:fillRef idx="0">
            <a:scrgbClr r="0" g="0" b="0"/>
          </a:fillRef>
          <a:effectRef idx="0">
            <a:scrgbClr r="0" g="0" b="0"/>
          </a:effectRef>
          <a:fontRef idx="minor"/>
        </p:style>
        <p:txBody>
          <a:bodyPr lIns="180000" tIns="45000" rIns="90000" bIns="45000" anchor="ctr">
            <a:noAutofit/>
          </a:bodyPr>
          <a:lstStyle/>
          <a:p>
            <a:pPr>
              <a:lnSpc>
                <a:spcPct val="100000"/>
              </a:lnSpc>
            </a:pPr>
            <a:r>
              <a:rPr lang="fr-FR" sz="1900" b="1" strike="noStrike" spc="-1">
                <a:solidFill>
                  <a:srgbClr val="FFFFFF"/>
                </a:solidFill>
                <a:latin typeface="Arial"/>
                <a:ea typeface="DejaVu Sans"/>
              </a:rPr>
              <a:t>Bon à savoir</a:t>
            </a:r>
            <a:endParaRPr lang="fr-FR" sz="1900" b="0" strike="noStrike" spc="-1">
              <a:latin typeface="Arial"/>
            </a:endParaRPr>
          </a:p>
        </p:txBody>
      </p:sp>
      <p:sp>
        <p:nvSpPr>
          <p:cNvPr id="217" name="CustomShape 7"/>
          <p:cNvSpPr/>
          <p:nvPr/>
        </p:nvSpPr>
        <p:spPr>
          <a:xfrm>
            <a:off x="3240000" y="2259720"/>
            <a:ext cx="3319560" cy="438840"/>
          </a:xfrm>
          <a:prstGeom prst="rect">
            <a:avLst/>
          </a:prstGeom>
          <a:blipFill rotWithShape="0">
            <a:blip r:embed="rId5"/>
            <a:stretch/>
          </a:blipFill>
          <a:ln w="0">
            <a:noFill/>
          </a:ln>
        </p:spPr>
        <p:style>
          <a:lnRef idx="0">
            <a:scrgbClr r="0" g="0" b="0"/>
          </a:lnRef>
          <a:fillRef idx="0">
            <a:scrgbClr r="0" g="0" b="0"/>
          </a:fillRef>
          <a:effectRef idx="0">
            <a:scrgbClr r="0" g="0" b="0"/>
          </a:effectRef>
          <a:fontRef idx="minor"/>
        </p:style>
      </p:sp>
      <p:sp>
        <p:nvSpPr>
          <p:cNvPr id="218" name="CustomShape 8"/>
          <p:cNvSpPr/>
          <p:nvPr/>
        </p:nvSpPr>
        <p:spPr>
          <a:xfrm>
            <a:off x="211320" y="1179006"/>
            <a:ext cx="2331000" cy="5769356"/>
          </a:xfrm>
          <a:prstGeom prst="rect">
            <a:avLst/>
          </a:prstGeom>
          <a:noFill/>
          <a:ln w="0">
            <a:noFill/>
          </a:ln>
        </p:spPr>
        <p:style>
          <a:lnRef idx="0">
            <a:scrgbClr r="0" g="0" b="0"/>
          </a:lnRef>
          <a:fillRef idx="0">
            <a:scrgbClr r="0" g="0" b="0"/>
          </a:fillRef>
          <a:effectRef idx="0">
            <a:scrgbClr r="0" g="0" b="0"/>
          </a:effectRef>
          <a:fontRef idx="minor"/>
        </p:style>
        <p:txBody>
          <a:bodyPr lIns="180000" tIns="45000" rIns="180000" bIns="45000">
            <a:spAutoFit/>
          </a:bodyPr>
          <a:lstStyle/>
          <a:p>
            <a:pPr>
              <a:lnSpc>
                <a:spcPct val="100000"/>
              </a:lnSpc>
              <a:spcAft>
                <a:spcPts val="499"/>
              </a:spcAft>
            </a:pPr>
            <a:r>
              <a:rPr lang="fr-FR" sz="1400" b="1" strike="noStrike" spc="-1" dirty="0" smtClean="0">
                <a:solidFill>
                  <a:srgbClr val="000000"/>
                </a:solidFill>
                <a:latin typeface="Arial"/>
                <a:ea typeface="DejaVu Sans"/>
              </a:rPr>
              <a:t>Les </a:t>
            </a:r>
            <a:r>
              <a:rPr lang="fr-FR" sz="1400" b="1" strike="noStrike" spc="-1" dirty="0">
                <a:solidFill>
                  <a:srgbClr val="000000"/>
                </a:solidFill>
                <a:latin typeface="Arial"/>
                <a:ea typeface="DejaVu Sans"/>
              </a:rPr>
              <a:t>anniversaires à souhaiter: </a:t>
            </a:r>
            <a:endParaRPr lang="fr-FR" sz="1400" b="0" strike="noStrike" spc="-1" dirty="0">
              <a:latin typeface="Arial"/>
            </a:endParaRPr>
          </a:p>
          <a:p>
            <a:pPr>
              <a:lnSpc>
                <a:spcPct val="100000"/>
              </a:lnSpc>
              <a:spcAft>
                <a:spcPts val="499"/>
              </a:spcAft>
            </a:pPr>
            <a:r>
              <a:rPr lang="fr-FR" sz="1400" b="1" strike="noStrike" spc="-1" dirty="0" smtClean="0">
                <a:solidFill>
                  <a:srgbClr val="000000"/>
                </a:solidFill>
                <a:latin typeface="Arial"/>
                <a:ea typeface="DejaVu Sans"/>
              </a:rPr>
              <a:t>Mme </a:t>
            </a:r>
            <a:r>
              <a:rPr lang="fr-FR" sz="1400" b="1" spc="-1" dirty="0" smtClean="0">
                <a:solidFill>
                  <a:srgbClr val="000000"/>
                </a:solidFill>
                <a:latin typeface="Arial"/>
                <a:ea typeface="DejaVu Sans"/>
              </a:rPr>
              <a:t>P</a:t>
            </a:r>
            <a:r>
              <a:rPr lang="fr-FR" sz="1400" b="1" strike="noStrike" spc="-1" dirty="0" smtClean="0">
                <a:solidFill>
                  <a:srgbClr val="000000"/>
                </a:solidFill>
                <a:latin typeface="Arial"/>
                <a:ea typeface="DejaVu Sans"/>
              </a:rPr>
              <a:t>arise, 21/03</a:t>
            </a:r>
          </a:p>
          <a:p>
            <a:pPr>
              <a:lnSpc>
                <a:spcPct val="100000"/>
              </a:lnSpc>
              <a:spcAft>
                <a:spcPts val="499"/>
              </a:spcAft>
            </a:pPr>
            <a:r>
              <a:rPr lang="fr-FR" sz="1400" b="1" spc="-1" dirty="0" smtClean="0">
                <a:solidFill>
                  <a:srgbClr val="000000"/>
                </a:solidFill>
                <a:latin typeface="Arial"/>
                <a:ea typeface="DejaVu Sans"/>
              </a:rPr>
              <a:t>Mme Maréchal, 25/03</a:t>
            </a:r>
          </a:p>
          <a:p>
            <a:pPr>
              <a:lnSpc>
                <a:spcPct val="100000"/>
              </a:lnSpc>
              <a:spcAft>
                <a:spcPts val="499"/>
              </a:spcAft>
            </a:pPr>
            <a:r>
              <a:rPr lang="fr-FR" sz="1400" b="1" spc="-1" dirty="0" smtClean="0">
                <a:solidFill>
                  <a:srgbClr val="000000"/>
                </a:solidFill>
                <a:latin typeface="Arial"/>
                <a:ea typeface="DejaVu Sans"/>
              </a:rPr>
              <a:t>Mme </a:t>
            </a:r>
            <a:r>
              <a:rPr lang="fr-FR" sz="1400" b="1" spc="-1" dirty="0" err="1" smtClean="0">
                <a:solidFill>
                  <a:srgbClr val="000000"/>
                </a:solidFill>
                <a:latin typeface="Arial"/>
                <a:ea typeface="DejaVu Sans"/>
              </a:rPr>
              <a:t>Rebhann</a:t>
            </a:r>
            <a:r>
              <a:rPr lang="fr-FR" sz="1400" b="1" spc="-1" dirty="0" smtClean="0">
                <a:solidFill>
                  <a:srgbClr val="000000"/>
                </a:solidFill>
                <a:latin typeface="Arial"/>
                <a:ea typeface="DejaVu Sans"/>
              </a:rPr>
              <a:t>, 25/03</a:t>
            </a:r>
          </a:p>
          <a:p>
            <a:pPr>
              <a:lnSpc>
                <a:spcPct val="100000"/>
              </a:lnSpc>
              <a:spcAft>
                <a:spcPts val="499"/>
              </a:spcAft>
            </a:pPr>
            <a:r>
              <a:rPr lang="fr-FR" sz="1400" b="1" spc="-1" dirty="0" smtClean="0">
                <a:solidFill>
                  <a:srgbClr val="000000"/>
                </a:solidFill>
                <a:latin typeface="Arial"/>
                <a:ea typeface="DejaVu Sans"/>
              </a:rPr>
              <a:t>Mr </a:t>
            </a:r>
            <a:r>
              <a:rPr lang="fr-FR" sz="1400" b="1" spc="-1" dirty="0" err="1" smtClean="0">
                <a:solidFill>
                  <a:srgbClr val="000000"/>
                </a:solidFill>
                <a:latin typeface="Arial"/>
                <a:ea typeface="DejaVu Sans"/>
              </a:rPr>
              <a:t>Rothan</a:t>
            </a:r>
            <a:r>
              <a:rPr lang="fr-FR" sz="1400" b="1" spc="-1" dirty="0" smtClean="0">
                <a:solidFill>
                  <a:srgbClr val="000000"/>
                </a:solidFill>
                <a:latin typeface="Arial"/>
                <a:ea typeface="DejaVu Sans"/>
              </a:rPr>
              <a:t>, 26/03</a:t>
            </a:r>
          </a:p>
          <a:p>
            <a:pPr>
              <a:lnSpc>
                <a:spcPct val="100000"/>
              </a:lnSpc>
              <a:spcAft>
                <a:spcPts val="499"/>
              </a:spcAft>
            </a:pPr>
            <a:r>
              <a:rPr lang="fr-FR" sz="1400" b="1" spc="-1" dirty="0" smtClean="0">
                <a:solidFill>
                  <a:srgbClr val="000000"/>
                </a:solidFill>
                <a:latin typeface="Arial"/>
                <a:ea typeface="DejaVu Sans"/>
              </a:rPr>
              <a:t>Mme François, 30/03</a:t>
            </a:r>
          </a:p>
          <a:p>
            <a:pPr>
              <a:lnSpc>
                <a:spcPct val="100000"/>
              </a:lnSpc>
              <a:spcAft>
                <a:spcPts val="499"/>
              </a:spcAft>
            </a:pPr>
            <a:r>
              <a:rPr lang="fr-FR" sz="1400" b="1" spc="-1" dirty="0" smtClean="0">
                <a:solidFill>
                  <a:srgbClr val="000000"/>
                </a:solidFill>
                <a:latin typeface="Arial"/>
                <a:ea typeface="DejaVu Sans"/>
              </a:rPr>
              <a:t>Mme Burger, 5/04</a:t>
            </a:r>
          </a:p>
          <a:p>
            <a:pPr>
              <a:lnSpc>
                <a:spcPct val="100000"/>
              </a:lnSpc>
              <a:spcAft>
                <a:spcPts val="499"/>
              </a:spcAft>
            </a:pPr>
            <a:r>
              <a:rPr lang="fr-FR" sz="1400" b="1" spc="-1" dirty="0" smtClean="0">
                <a:solidFill>
                  <a:srgbClr val="000000"/>
                </a:solidFill>
                <a:latin typeface="Arial"/>
                <a:ea typeface="DejaVu Sans"/>
              </a:rPr>
              <a:t>Mme Thevenot, 12/04</a:t>
            </a:r>
          </a:p>
          <a:p>
            <a:pPr>
              <a:lnSpc>
                <a:spcPct val="100000"/>
              </a:lnSpc>
              <a:spcAft>
                <a:spcPts val="499"/>
              </a:spcAft>
            </a:pPr>
            <a:r>
              <a:rPr lang="fr-FR" sz="1400" b="1" spc="-1" dirty="0" smtClean="0">
                <a:solidFill>
                  <a:srgbClr val="000000"/>
                </a:solidFill>
                <a:latin typeface="Arial"/>
                <a:ea typeface="DejaVu Sans"/>
              </a:rPr>
              <a:t>Mme Grella,12/04</a:t>
            </a:r>
          </a:p>
          <a:p>
            <a:pPr>
              <a:lnSpc>
                <a:spcPct val="100000"/>
              </a:lnSpc>
              <a:spcAft>
                <a:spcPts val="499"/>
              </a:spcAft>
            </a:pPr>
            <a:r>
              <a:rPr lang="fr-FR" sz="1400" b="1" spc="-1" dirty="0" smtClean="0">
                <a:solidFill>
                  <a:srgbClr val="000000"/>
                </a:solidFill>
                <a:latin typeface="Arial"/>
                <a:ea typeface="DejaVu Sans"/>
              </a:rPr>
              <a:t>Mme Ngo Nonga,18/04</a:t>
            </a:r>
          </a:p>
          <a:p>
            <a:pPr>
              <a:lnSpc>
                <a:spcPct val="100000"/>
              </a:lnSpc>
              <a:spcAft>
                <a:spcPts val="499"/>
              </a:spcAft>
            </a:pPr>
            <a:r>
              <a:rPr lang="fr-FR" sz="1400" b="1" spc="-1" dirty="0" smtClean="0">
                <a:solidFill>
                  <a:srgbClr val="000000"/>
                </a:solidFill>
                <a:latin typeface="Arial"/>
                <a:ea typeface="DejaVu Sans"/>
              </a:rPr>
              <a:t>Mme </a:t>
            </a:r>
            <a:r>
              <a:rPr lang="fr-FR" sz="1400" b="1" spc="-1" dirty="0" err="1" smtClean="0">
                <a:solidFill>
                  <a:srgbClr val="000000"/>
                </a:solidFill>
                <a:latin typeface="Arial"/>
                <a:ea typeface="DejaVu Sans"/>
              </a:rPr>
              <a:t>Bihl</a:t>
            </a:r>
            <a:r>
              <a:rPr lang="fr-FR" sz="1400" b="1" spc="-1" dirty="0" smtClean="0">
                <a:solidFill>
                  <a:srgbClr val="000000"/>
                </a:solidFill>
                <a:latin typeface="Arial"/>
                <a:ea typeface="DejaVu Sans"/>
              </a:rPr>
              <a:t>, 30/04</a:t>
            </a:r>
          </a:p>
          <a:p>
            <a:pPr>
              <a:lnSpc>
                <a:spcPct val="100000"/>
              </a:lnSpc>
              <a:spcAft>
                <a:spcPts val="499"/>
              </a:spcAft>
            </a:pPr>
            <a:r>
              <a:rPr lang="fr-FR" sz="1400" b="1" strike="noStrike" spc="-1" dirty="0" smtClean="0">
                <a:solidFill>
                  <a:srgbClr val="000000"/>
                </a:solidFill>
                <a:latin typeface="Arial"/>
                <a:ea typeface="DejaVu Sans"/>
              </a:rPr>
              <a:t>Sans </a:t>
            </a:r>
            <a:r>
              <a:rPr lang="fr-FR" sz="1400" b="1" strike="noStrike" spc="-1" dirty="0">
                <a:solidFill>
                  <a:srgbClr val="000000"/>
                </a:solidFill>
                <a:latin typeface="Arial"/>
                <a:ea typeface="DejaVu Sans"/>
              </a:rPr>
              <a:t>oublier le personnel</a:t>
            </a:r>
            <a:r>
              <a:rPr lang="fr-FR" sz="1400" b="1" strike="noStrike" spc="-1" dirty="0" smtClean="0">
                <a:solidFill>
                  <a:srgbClr val="000000"/>
                </a:solidFill>
                <a:latin typeface="Arial"/>
                <a:ea typeface="DejaVu Sans"/>
              </a:rPr>
              <a:t>:</a:t>
            </a:r>
          </a:p>
          <a:p>
            <a:pPr>
              <a:lnSpc>
                <a:spcPct val="100000"/>
              </a:lnSpc>
              <a:spcAft>
                <a:spcPts val="499"/>
              </a:spcAft>
            </a:pPr>
            <a:r>
              <a:rPr lang="fr-FR" sz="1400" b="1" spc="-1" smtClean="0">
                <a:solidFill>
                  <a:srgbClr val="000000"/>
                </a:solidFill>
                <a:latin typeface="Arial"/>
              </a:rPr>
              <a:t>Nathalie, 4/03</a:t>
            </a:r>
            <a:endParaRPr lang="fr-FR" sz="1400" b="0" strike="noStrike" spc="-1" dirty="0">
              <a:latin typeface="Arial"/>
            </a:endParaRPr>
          </a:p>
          <a:p>
            <a:pPr>
              <a:lnSpc>
                <a:spcPct val="100000"/>
              </a:lnSpc>
              <a:spcAft>
                <a:spcPts val="499"/>
              </a:spcAft>
            </a:pPr>
            <a:r>
              <a:rPr lang="fr-FR" sz="1400" b="1" spc="-1" dirty="0" smtClean="0">
                <a:solidFill>
                  <a:srgbClr val="000000"/>
                </a:solidFill>
                <a:latin typeface="Arial"/>
              </a:rPr>
              <a:t>Océane, 18/03</a:t>
            </a:r>
          </a:p>
          <a:p>
            <a:pPr>
              <a:lnSpc>
                <a:spcPct val="100000"/>
              </a:lnSpc>
              <a:spcAft>
                <a:spcPts val="499"/>
              </a:spcAft>
            </a:pPr>
            <a:r>
              <a:rPr lang="fr-FR" sz="1400" b="1" spc="-1" dirty="0" smtClean="0">
                <a:solidFill>
                  <a:srgbClr val="000000"/>
                </a:solidFill>
                <a:latin typeface="Arial"/>
              </a:rPr>
              <a:t>Cindy,23/04</a:t>
            </a:r>
          </a:p>
          <a:p>
            <a:pPr>
              <a:lnSpc>
                <a:spcPct val="100000"/>
              </a:lnSpc>
              <a:spcAft>
                <a:spcPts val="499"/>
              </a:spcAft>
            </a:pPr>
            <a:r>
              <a:rPr lang="fr-FR" sz="1400" b="1" spc="-1" dirty="0" smtClean="0">
                <a:solidFill>
                  <a:srgbClr val="000000"/>
                </a:solidFill>
                <a:latin typeface="Arial"/>
              </a:rPr>
              <a:t>Isabelle,27/04</a:t>
            </a:r>
          </a:p>
          <a:p>
            <a:pPr>
              <a:lnSpc>
                <a:spcPct val="100000"/>
              </a:lnSpc>
              <a:spcAft>
                <a:spcPts val="499"/>
              </a:spcAft>
            </a:pPr>
            <a:endParaRPr lang="fr-FR" sz="1400" b="0" strike="noStrike" spc="-1" dirty="0">
              <a:latin typeface="Arial"/>
            </a:endParaRPr>
          </a:p>
          <a:p>
            <a:pPr>
              <a:lnSpc>
                <a:spcPct val="100000"/>
              </a:lnSpc>
              <a:spcAft>
                <a:spcPts val="499"/>
              </a:spcAft>
            </a:pPr>
            <a:endParaRPr lang="fr-FR" sz="1400" b="0" strike="noStrike" spc="-1" dirty="0">
              <a:latin typeface="Arial"/>
            </a:endParaRPr>
          </a:p>
          <a:p>
            <a:pPr>
              <a:lnSpc>
                <a:spcPct val="100000"/>
              </a:lnSpc>
              <a:spcAft>
                <a:spcPts val="499"/>
              </a:spcAft>
            </a:pPr>
            <a:endParaRPr lang="fr-FR" sz="1400" b="0" strike="noStrike" spc="-1" dirty="0">
              <a:latin typeface="Arial"/>
            </a:endParaRPr>
          </a:p>
        </p:txBody>
      </p:sp>
      <p:sp>
        <p:nvSpPr>
          <p:cNvPr id="219" name="CustomShape 9"/>
          <p:cNvSpPr/>
          <p:nvPr/>
        </p:nvSpPr>
        <p:spPr>
          <a:xfrm>
            <a:off x="361440" y="6046560"/>
            <a:ext cx="625680" cy="912600"/>
          </a:xfrm>
          <a:prstGeom prst="rect">
            <a:avLst/>
          </a:prstGeom>
          <a:noFill/>
          <a:ln w="0">
            <a:noFill/>
          </a:ln>
        </p:spPr>
        <p:style>
          <a:lnRef idx="0">
            <a:scrgbClr r="0" g="0" b="0"/>
          </a:lnRef>
          <a:fillRef idx="0">
            <a:scrgbClr r="0" g="0" b="0"/>
          </a:fillRef>
          <a:effectRef idx="0">
            <a:scrgbClr r="0" g="0" b="0"/>
          </a:effectRef>
          <a:fontRef idx="minor"/>
        </p:style>
        <p:txBody>
          <a:bodyPr lIns="180000" tIns="45000" rIns="180000" bIns="45000">
            <a:spAutoFit/>
          </a:bodyPr>
          <a:lstStyle/>
          <a:p>
            <a:pPr>
              <a:lnSpc>
                <a:spcPct val="100000"/>
              </a:lnSpc>
              <a:spcAft>
                <a:spcPts val="499"/>
              </a:spcAft>
            </a:pPr>
            <a:r>
              <a:t/>
            </a:r>
            <a:br/>
            <a:r>
              <a:t/>
            </a:r>
            <a:br/>
            <a:endParaRPr lang="fr-FR" sz="1800" b="0" strike="noStrike" spc="-1">
              <a:latin typeface="Arial"/>
            </a:endParaRPr>
          </a:p>
        </p:txBody>
      </p:sp>
      <p:pic>
        <p:nvPicPr>
          <p:cNvPr id="220" name="Image 8" descr="noun_824144_cc.png"/>
          <p:cNvPicPr/>
          <p:nvPr/>
        </p:nvPicPr>
        <p:blipFill>
          <a:blip r:embed="rId6"/>
          <a:stretch/>
        </p:blipFill>
        <p:spPr>
          <a:xfrm>
            <a:off x="1885680" y="736878"/>
            <a:ext cx="469080" cy="406080"/>
          </a:xfrm>
          <a:prstGeom prst="rect">
            <a:avLst/>
          </a:prstGeom>
          <a:ln w="0">
            <a:noFill/>
          </a:ln>
        </p:spPr>
      </p:pic>
      <p:sp>
        <p:nvSpPr>
          <p:cNvPr id="221" name="CustomShape 10"/>
          <p:cNvSpPr/>
          <p:nvPr/>
        </p:nvSpPr>
        <p:spPr>
          <a:xfrm>
            <a:off x="360000" y="284400"/>
            <a:ext cx="3989520" cy="211680"/>
          </a:xfrm>
          <a:prstGeom prst="rect">
            <a:avLst/>
          </a:prstGeom>
          <a:noFill/>
          <a:ln w="0">
            <a:noFill/>
          </a:ln>
        </p:spPr>
        <p:style>
          <a:lnRef idx="0">
            <a:scrgbClr r="0" g="0" b="0"/>
          </a:lnRef>
          <a:fillRef idx="0">
            <a:scrgbClr r="0" g="0" b="0"/>
          </a:fillRef>
          <a:effectRef idx="0">
            <a:scrgbClr r="0" g="0" b="0"/>
          </a:effectRef>
          <a:fontRef idx="minor"/>
        </p:style>
        <p:txBody>
          <a:bodyPr lIns="0" tIns="46800" rIns="0" bIns="46800" anchor="ctr">
            <a:noAutofit/>
          </a:bodyPr>
          <a:lstStyle/>
          <a:p>
            <a:pPr>
              <a:lnSpc>
                <a:spcPct val="100000"/>
              </a:lnSpc>
            </a:pPr>
            <a:r>
              <a:rPr lang="fr-FR" sz="1100" b="1" strike="noStrike" spc="-1">
                <a:solidFill>
                  <a:srgbClr val="755E56"/>
                </a:solidFill>
                <a:latin typeface="Arial"/>
                <a:ea typeface="ＭＳ Ｐゴシック"/>
              </a:rPr>
              <a:t>Journal interne de la Résidence Les Jardins de Creney</a:t>
            </a:r>
            <a:endParaRPr lang="fr-FR" sz="1100" b="0" strike="noStrike" spc="-1">
              <a:latin typeface="Arial"/>
            </a:endParaRPr>
          </a:p>
        </p:txBody>
      </p:sp>
      <p:sp>
        <p:nvSpPr>
          <p:cNvPr id="222" name="CustomShape 11"/>
          <p:cNvSpPr/>
          <p:nvPr/>
        </p:nvSpPr>
        <p:spPr>
          <a:xfrm>
            <a:off x="360000" y="536760"/>
            <a:ext cx="4419000" cy="208440"/>
          </a:xfrm>
          <a:prstGeom prst="rect">
            <a:avLst/>
          </a:prstGeom>
          <a:noFill/>
          <a:ln w="0">
            <a:noFill/>
          </a:ln>
        </p:spPr>
        <p:style>
          <a:lnRef idx="0">
            <a:scrgbClr r="0" g="0" b="0"/>
          </a:lnRef>
          <a:fillRef idx="0">
            <a:scrgbClr r="0" g="0" b="0"/>
          </a:fillRef>
          <a:effectRef idx="0">
            <a:scrgbClr r="0" g="0" b="0"/>
          </a:effectRef>
          <a:fontRef idx="minor"/>
        </p:style>
        <p:txBody>
          <a:bodyPr wrap="none" lIns="0" tIns="0" rIns="0" bIns="0">
            <a:noAutofit/>
          </a:bodyPr>
          <a:lstStyle/>
          <a:p>
            <a:pPr>
              <a:lnSpc>
                <a:spcPct val="70000"/>
              </a:lnSpc>
            </a:pPr>
            <a:r>
              <a:rPr lang="fr-FR" sz="1100" b="1" strike="noStrike" spc="-1" dirty="0" smtClean="0">
                <a:solidFill>
                  <a:srgbClr val="C00000"/>
                </a:solidFill>
                <a:latin typeface="Arial"/>
              </a:rPr>
              <a:t>Janvier, février 2025</a:t>
            </a:r>
            <a:endParaRPr lang="fr-FR" sz="1100" b="1" strike="noStrike" spc="-1" dirty="0">
              <a:solidFill>
                <a:srgbClr val="C00000"/>
              </a:solidFill>
              <a:latin typeface="Arial"/>
            </a:endParaRPr>
          </a:p>
        </p:txBody>
      </p:sp>
      <p:sp>
        <p:nvSpPr>
          <p:cNvPr id="223" name="CustomShape 12"/>
          <p:cNvSpPr/>
          <p:nvPr/>
        </p:nvSpPr>
        <p:spPr>
          <a:xfrm>
            <a:off x="201346" y="6788757"/>
            <a:ext cx="2475711" cy="2537703"/>
          </a:xfrm>
          <a:prstGeom prst="rect">
            <a:avLst/>
          </a:prstGeom>
          <a:noFill/>
          <a:ln w="0">
            <a:noFill/>
          </a:ln>
        </p:spPr>
        <p:style>
          <a:lnRef idx="0">
            <a:scrgbClr r="0" g="0" b="0"/>
          </a:lnRef>
          <a:fillRef idx="0">
            <a:scrgbClr r="0" g="0" b="0"/>
          </a:fillRef>
          <a:effectRef idx="0">
            <a:scrgbClr r="0" g="0" b="0"/>
          </a:effectRef>
          <a:fontRef idx="minor"/>
        </p:style>
        <p:txBody>
          <a:bodyPr wrap="square" lIns="180000" tIns="45000" rIns="180000" bIns="45000">
            <a:spAutoFit/>
          </a:bodyPr>
          <a:lstStyle/>
          <a:p>
            <a:pPr>
              <a:lnSpc>
                <a:spcPct val="100000"/>
              </a:lnSpc>
              <a:spcAft>
                <a:spcPts val="300"/>
              </a:spcAft>
            </a:pPr>
            <a:endParaRPr lang="fr-FR" sz="1800" b="0" strike="noStrike" spc="-1" dirty="0">
              <a:latin typeface="Arial"/>
            </a:endParaRPr>
          </a:p>
          <a:p>
            <a:pPr>
              <a:lnSpc>
                <a:spcPct val="100000"/>
              </a:lnSpc>
              <a:spcAft>
                <a:spcPts val="300"/>
              </a:spcAft>
            </a:pPr>
            <a:r>
              <a:rPr lang="fr-FR" sz="1400" b="1" strike="noStrike" spc="-1" dirty="0" smtClean="0">
                <a:solidFill>
                  <a:srgbClr val="C80B34"/>
                </a:solidFill>
                <a:latin typeface="Arial"/>
                <a:ea typeface="ＭＳ Ｐゴシック"/>
              </a:rPr>
              <a:t>PROCHAINS SPECTACLES</a:t>
            </a:r>
            <a:endParaRPr lang="fr-FR" sz="1400" b="0" strike="noStrike" spc="-1" dirty="0">
              <a:latin typeface="Arial"/>
            </a:endParaRPr>
          </a:p>
          <a:p>
            <a:pPr>
              <a:lnSpc>
                <a:spcPct val="100000"/>
              </a:lnSpc>
              <a:spcAft>
                <a:spcPts val="300"/>
              </a:spcAft>
            </a:pPr>
            <a:r>
              <a:rPr lang="fr-FR" sz="1400" spc="-1" dirty="0" smtClean="0">
                <a:solidFill>
                  <a:srgbClr val="000000"/>
                </a:solidFill>
                <a:latin typeface="Arial"/>
                <a:ea typeface="ＭＳ Ｐゴシック"/>
              </a:rPr>
              <a:t>Vendredi 21 mars </a:t>
            </a:r>
            <a:r>
              <a:rPr lang="fr-FR" sz="1400" b="0" strike="noStrike" spc="-1" dirty="0" smtClean="0">
                <a:solidFill>
                  <a:srgbClr val="000000"/>
                </a:solidFill>
                <a:latin typeface="Arial"/>
                <a:ea typeface="ＭＳ Ｐゴシック"/>
              </a:rPr>
              <a:t>Spectacle  «Duo rétro</a:t>
            </a:r>
            <a:r>
              <a:rPr lang="fr-FR" sz="1400" spc="-1" dirty="0" smtClean="0">
                <a:solidFill>
                  <a:srgbClr val="000000"/>
                </a:solidFill>
                <a:latin typeface="Arial"/>
                <a:ea typeface="ＭＳ Ｐゴシック"/>
              </a:rPr>
              <a:t>»</a:t>
            </a:r>
          </a:p>
          <a:p>
            <a:pPr>
              <a:lnSpc>
                <a:spcPct val="100000"/>
              </a:lnSpc>
              <a:spcAft>
                <a:spcPts val="300"/>
              </a:spcAft>
            </a:pPr>
            <a:endParaRPr lang="fr-FR" sz="1400" b="0" strike="noStrike" spc="-1" dirty="0">
              <a:solidFill>
                <a:srgbClr val="000000"/>
              </a:solidFill>
              <a:latin typeface="Arial"/>
              <a:ea typeface="ＭＳ Ｐゴシック"/>
            </a:endParaRPr>
          </a:p>
          <a:p>
            <a:pPr>
              <a:lnSpc>
                <a:spcPct val="100000"/>
              </a:lnSpc>
              <a:spcAft>
                <a:spcPts val="300"/>
              </a:spcAft>
            </a:pPr>
            <a:r>
              <a:rPr lang="fr-FR" sz="1400" spc="-1" dirty="0" smtClean="0">
                <a:solidFill>
                  <a:srgbClr val="000000"/>
                </a:solidFill>
                <a:latin typeface="Arial"/>
                <a:ea typeface="ＭＳ Ｐゴシック"/>
              </a:rPr>
              <a:t>Vendredi 18 avril</a:t>
            </a:r>
          </a:p>
          <a:p>
            <a:pPr>
              <a:lnSpc>
                <a:spcPct val="100000"/>
              </a:lnSpc>
              <a:spcAft>
                <a:spcPts val="300"/>
              </a:spcAft>
            </a:pPr>
            <a:r>
              <a:rPr lang="fr-FR" sz="1400" b="0" strike="noStrike" spc="-1" dirty="0" smtClean="0">
                <a:solidFill>
                  <a:srgbClr val="000000"/>
                </a:solidFill>
                <a:latin typeface="Arial"/>
                <a:ea typeface="ＭＳ Ｐゴシック"/>
              </a:rPr>
              <a:t>Spectacle « Mr Viard Pascal »</a:t>
            </a:r>
          </a:p>
          <a:p>
            <a:pPr>
              <a:lnSpc>
                <a:spcPct val="100000"/>
              </a:lnSpc>
              <a:spcAft>
                <a:spcPts val="300"/>
              </a:spcAft>
            </a:pPr>
            <a:endParaRPr lang="fr-FR" sz="1400" b="0" strike="noStrike" spc="-1" dirty="0">
              <a:latin typeface="Arial"/>
            </a:endParaRPr>
          </a:p>
        </p:txBody>
      </p:sp>
      <p:pic>
        <p:nvPicPr>
          <p:cNvPr id="225" name="Image 6"/>
          <p:cNvPicPr/>
          <p:nvPr/>
        </p:nvPicPr>
        <p:blipFill>
          <a:blip r:embed="rId7"/>
          <a:stretch/>
        </p:blipFill>
        <p:spPr>
          <a:xfrm>
            <a:off x="2650680" y="7153200"/>
            <a:ext cx="425160" cy="425160"/>
          </a:xfrm>
          <a:prstGeom prst="rect">
            <a:avLst/>
          </a:prstGeom>
          <a:ln w="0">
            <a:noFill/>
          </a:ln>
        </p:spPr>
      </p:pic>
      <p:sp>
        <p:nvSpPr>
          <p:cNvPr id="227" name="CustomShape 14"/>
          <p:cNvSpPr/>
          <p:nvPr/>
        </p:nvSpPr>
        <p:spPr>
          <a:xfrm>
            <a:off x="2880720" y="1620000"/>
            <a:ext cx="4313160" cy="136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dirty="0">
              <a:latin typeface="Arial"/>
            </a:endParaRPr>
          </a:p>
        </p:txBody>
      </p:sp>
      <p:sp>
        <p:nvSpPr>
          <p:cNvPr id="228" name="CustomShape 15"/>
          <p:cNvSpPr/>
          <p:nvPr/>
        </p:nvSpPr>
        <p:spPr>
          <a:xfrm>
            <a:off x="3060000" y="5926320"/>
            <a:ext cx="1793520" cy="339840"/>
          </a:xfrm>
          <a:prstGeom prst="rect">
            <a:avLst/>
          </a:prstGeom>
          <a:noFill/>
          <a:ln w="0">
            <a:noFill/>
          </a:ln>
        </p:spPr>
        <p:style>
          <a:lnRef idx="0">
            <a:scrgbClr r="0" g="0" b="0"/>
          </a:lnRef>
          <a:fillRef idx="0">
            <a:scrgbClr r="0" g="0" b="0"/>
          </a:fillRef>
          <a:effectRef idx="0">
            <a:scrgbClr r="0" g="0" b="0"/>
          </a:effectRef>
          <a:fontRef idx="minor"/>
        </p:style>
      </p:sp>
      <p:sp>
        <p:nvSpPr>
          <p:cNvPr id="229" name="CustomShape 16"/>
          <p:cNvSpPr/>
          <p:nvPr/>
        </p:nvSpPr>
        <p:spPr>
          <a:xfrm>
            <a:off x="5888880" y="5940000"/>
            <a:ext cx="1844640" cy="339840"/>
          </a:xfrm>
          <a:prstGeom prst="rect">
            <a:avLst/>
          </a:prstGeom>
          <a:noFill/>
          <a:ln w="0">
            <a:noFill/>
          </a:ln>
        </p:spPr>
        <p:style>
          <a:lnRef idx="0">
            <a:scrgbClr r="0" g="0" b="0"/>
          </a:lnRef>
          <a:fillRef idx="0">
            <a:scrgbClr r="0" g="0" b="0"/>
          </a:fillRef>
          <a:effectRef idx="0">
            <a:scrgbClr r="0" g="0" b="0"/>
          </a:effectRef>
          <a:fontRef idx="minor"/>
        </p:style>
      </p:sp>
      <p:sp>
        <p:nvSpPr>
          <p:cNvPr id="231" name="CustomShape 18"/>
          <p:cNvSpPr/>
          <p:nvPr/>
        </p:nvSpPr>
        <p:spPr>
          <a:xfrm>
            <a:off x="4105620" y="7500944"/>
            <a:ext cx="3238560" cy="275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endParaRPr lang="fr-FR" sz="2000" b="0" strike="noStrike" spc="-1" dirty="0">
              <a:latin typeface="Arial"/>
            </a:endParaRPr>
          </a:p>
        </p:txBody>
      </p:sp>
      <p:sp>
        <p:nvSpPr>
          <p:cNvPr id="232" name="CustomShape 19"/>
          <p:cNvSpPr/>
          <p:nvPr/>
        </p:nvSpPr>
        <p:spPr>
          <a:xfrm>
            <a:off x="3081008" y="3453677"/>
            <a:ext cx="3958560" cy="85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fr-FR" sz="1800" b="0" strike="noStrike" spc="-1" dirty="0">
              <a:latin typeface="Arial"/>
            </a:endParaRPr>
          </a:p>
        </p:txBody>
      </p:sp>
      <p:sp>
        <p:nvSpPr>
          <p:cNvPr id="2" name="ZoneTexte 1"/>
          <p:cNvSpPr txBox="1"/>
          <p:nvPr/>
        </p:nvSpPr>
        <p:spPr>
          <a:xfrm>
            <a:off x="3591720" y="2200883"/>
            <a:ext cx="3390090" cy="923330"/>
          </a:xfrm>
          <a:prstGeom prst="rect">
            <a:avLst/>
          </a:prstGeom>
          <a:noFill/>
        </p:spPr>
        <p:txBody>
          <a:bodyPr wrap="square" rtlCol="0">
            <a:spAutoFit/>
          </a:bodyPr>
          <a:lstStyle/>
          <a:p>
            <a:r>
              <a:rPr lang="fr-FR" dirty="0" smtClean="0"/>
              <a:t> </a:t>
            </a:r>
          </a:p>
          <a:p>
            <a:endParaRPr lang="fr-FR" dirty="0" smtClean="0"/>
          </a:p>
          <a:p>
            <a:endParaRPr lang="fr-FR" dirty="0"/>
          </a:p>
        </p:txBody>
      </p:sp>
      <p:pic>
        <p:nvPicPr>
          <p:cNvPr id="4" name="Image 3"/>
          <p:cNvPicPr>
            <a:picLocks noChangeAspect="1"/>
          </p:cNvPicPr>
          <p:nvPr/>
        </p:nvPicPr>
        <p:blipFill>
          <a:blip r:embed="rId8"/>
          <a:stretch>
            <a:fillRect/>
          </a:stretch>
        </p:blipFill>
        <p:spPr>
          <a:xfrm>
            <a:off x="2941253" y="7585156"/>
            <a:ext cx="847417" cy="823031"/>
          </a:xfrm>
          <a:prstGeom prst="rect">
            <a:avLst/>
          </a:prstGeom>
        </p:spPr>
      </p:pic>
      <p:pic>
        <p:nvPicPr>
          <p:cNvPr id="3" name="Image 2"/>
          <p:cNvPicPr>
            <a:picLocks noChangeAspect="1"/>
          </p:cNvPicPr>
          <p:nvPr/>
        </p:nvPicPr>
        <p:blipFill>
          <a:blip r:embed="rId9"/>
          <a:stretch>
            <a:fillRect/>
          </a:stretch>
        </p:blipFill>
        <p:spPr>
          <a:xfrm>
            <a:off x="3159527" y="7761047"/>
            <a:ext cx="4336126" cy="463336"/>
          </a:xfrm>
          <a:prstGeom prst="rect">
            <a:avLst/>
          </a:prstGeom>
        </p:spPr>
      </p:pic>
      <p:sp>
        <p:nvSpPr>
          <p:cNvPr id="5" name="ZoneTexte 4"/>
          <p:cNvSpPr txBox="1"/>
          <p:nvPr/>
        </p:nvSpPr>
        <p:spPr>
          <a:xfrm>
            <a:off x="3853987" y="7736121"/>
            <a:ext cx="3442133" cy="430887"/>
          </a:xfrm>
          <a:prstGeom prst="rect">
            <a:avLst/>
          </a:prstGeom>
          <a:noFill/>
        </p:spPr>
        <p:txBody>
          <a:bodyPr wrap="square" rtlCol="0">
            <a:spAutoFit/>
          </a:bodyPr>
          <a:lstStyle/>
          <a:p>
            <a:r>
              <a:rPr lang="fr-FR" sz="2200" b="1" dirty="0" smtClean="0">
                <a:solidFill>
                  <a:schemeClr val="bg1"/>
                </a:solidFill>
              </a:rPr>
              <a:t>Elle nous </a:t>
            </a:r>
            <a:r>
              <a:rPr lang="fr-FR" sz="2200" b="1" dirty="0">
                <a:solidFill>
                  <a:schemeClr val="bg1"/>
                </a:solidFill>
              </a:rPr>
              <a:t>a</a:t>
            </a:r>
            <a:r>
              <a:rPr lang="fr-FR" sz="2200" b="1" dirty="0" smtClean="0">
                <a:solidFill>
                  <a:schemeClr val="bg1"/>
                </a:solidFill>
              </a:rPr>
              <a:t> quitté</a:t>
            </a:r>
            <a:endParaRPr lang="fr-FR" sz="2200" b="1" dirty="0">
              <a:solidFill>
                <a:schemeClr val="bg1"/>
              </a:solidFill>
            </a:endParaRPr>
          </a:p>
        </p:txBody>
      </p:sp>
      <p:pic>
        <p:nvPicPr>
          <p:cNvPr id="224" name="Image 3"/>
          <p:cNvPicPr/>
          <p:nvPr/>
        </p:nvPicPr>
        <p:blipFill>
          <a:blip r:embed="rId10"/>
          <a:stretch/>
        </p:blipFill>
        <p:spPr>
          <a:xfrm>
            <a:off x="312500" y="6629565"/>
            <a:ext cx="2338179" cy="510017"/>
          </a:xfrm>
          <a:prstGeom prst="rect">
            <a:avLst/>
          </a:prstGeom>
          <a:ln w="0">
            <a:noFill/>
          </a:ln>
        </p:spPr>
      </p:pic>
      <p:sp>
        <p:nvSpPr>
          <p:cNvPr id="6" name="ZoneTexte 5"/>
          <p:cNvSpPr txBox="1"/>
          <p:nvPr/>
        </p:nvSpPr>
        <p:spPr>
          <a:xfrm>
            <a:off x="3291316" y="8604418"/>
            <a:ext cx="4271534" cy="923330"/>
          </a:xfrm>
          <a:prstGeom prst="rect">
            <a:avLst/>
          </a:prstGeom>
          <a:noFill/>
        </p:spPr>
        <p:txBody>
          <a:bodyPr wrap="square" rtlCol="0">
            <a:spAutoFit/>
          </a:bodyPr>
          <a:lstStyle/>
          <a:p>
            <a:r>
              <a:rPr lang="fr-FR" dirty="0" smtClean="0"/>
              <a:t>Nous avons une pensée particulière pour la famille de madame </a:t>
            </a:r>
            <a:r>
              <a:rPr lang="fr-FR" dirty="0"/>
              <a:t>D</a:t>
            </a:r>
            <a:r>
              <a:rPr lang="fr-FR" dirty="0" smtClean="0"/>
              <a:t>upuis qui nous a quittés au mois de février.</a:t>
            </a:r>
            <a:endParaRPr lang="fr-FR" dirty="0"/>
          </a:p>
        </p:txBody>
      </p:sp>
      <p:sp>
        <p:nvSpPr>
          <p:cNvPr id="13" name="ZoneTexte 12"/>
          <p:cNvSpPr txBox="1"/>
          <p:nvPr/>
        </p:nvSpPr>
        <p:spPr>
          <a:xfrm>
            <a:off x="3159527" y="6301186"/>
            <a:ext cx="3968737" cy="369332"/>
          </a:xfrm>
          <a:prstGeom prst="rect">
            <a:avLst/>
          </a:prstGeom>
          <a:noFill/>
        </p:spPr>
        <p:txBody>
          <a:bodyPr wrap="square" rtlCol="0">
            <a:spAutoFit/>
          </a:bodyPr>
          <a:lstStyle/>
          <a:p>
            <a:endParaRPr lang="fr-FR" dirty="0"/>
          </a:p>
        </p:txBody>
      </p:sp>
      <p:sp>
        <p:nvSpPr>
          <p:cNvPr id="9" name="AutoShape 1" descr="https://netsoins.domusvi.com/index.php/netsoins/outils/getFile/prefixed_id_signe/FichierInfo_6227383_52e729d1ed/#PDF32"/>
          <p:cNvSpPr>
            <a:spLocks noChangeAspect="1" noChangeArrowheads="1"/>
          </p:cNvSpPr>
          <p:nvPr/>
        </p:nvSpPr>
        <p:spPr bwMode="auto">
          <a:xfrm>
            <a:off x="3233476" y="146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3" descr="https://netsoins.domusvi.com/index.php/netsoins/outils/getFile/prefixed_id_signe/FichierInfo_7223066_f4bd5106a9/#PDF32"/>
          <p:cNvSpPr>
            <a:spLocks noChangeAspect="1" noChangeArrowheads="1"/>
          </p:cNvSpPr>
          <p:nvPr/>
        </p:nvSpPr>
        <p:spPr bwMode="auto">
          <a:xfrm>
            <a:off x="3233476" y="146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AutoShape 4" descr="https://netsoins.domusvi.com/index.php/netsoins/outils/getFile/prefixed_id_signe/FichierInfo_6407599_695e25401f/#PDF32"/>
          <p:cNvSpPr>
            <a:spLocks noChangeAspect="1" noChangeArrowheads="1"/>
          </p:cNvSpPr>
          <p:nvPr/>
        </p:nvSpPr>
        <p:spPr bwMode="auto">
          <a:xfrm>
            <a:off x="3233476" y="146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AutoShape 5" descr="https://netsoins.domusvi.com/index.php/netsoins/outils/getFile/prefixed_id_signe/FichierInfo_7718222_89d5b82985/#PDF32"/>
          <p:cNvSpPr>
            <a:spLocks noChangeAspect="1" noChangeArrowheads="1"/>
          </p:cNvSpPr>
          <p:nvPr/>
        </p:nvSpPr>
        <p:spPr bwMode="auto">
          <a:xfrm>
            <a:off x="3233476" y="146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AutoShape 6" descr="https://netsoins.domusvi.com/index.php/netsoins/outils/getFile/prefixed_id_signe/FichierInfo_7883354_71053835eb/#PDF32"/>
          <p:cNvSpPr>
            <a:spLocks noChangeAspect="1" noChangeArrowheads="1"/>
          </p:cNvSpPr>
          <p:nvPr/>
        </p:nvSpPr>
        <p:spPr bwMode="auto">
          <a:xfrm>
            <a:off x="3233476" y="146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AutoShape 7" descr="https://netsoins.domusvi.com/index.php/netsoins/outils/getFile/prefixed_id_signe/FichierInfo_7790075_47f3ab305b/#PDF32"/>
          <p:cNvSpPr>
            <a:spLocks noChangeAspect="1" noChangeArrowheads="1"/>
          </p:cNvSpPr>
          <p:nvPr/>
        </p:nvSpPr>
        <p:spPr bwMode="auto">
          <a:xfrm>
            <a:off x="3233476" y="146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AutoShape 8" descr="https://netsoins.domusvi.com/index.php/netsoins/outils/getFile/prefixed_id_signe/FichierInfo_7355194_3add70853e/#PDF32"/>
          <p:cNvSpPr>
            <a:spLocks noChangeAspect="1" noChangeArrowheads="1"/>
          </p:cNvSpPr>
          <p:nvPr/>
        </p:nvSpPr>
        <p:spPr bwMode="auto">
          <a:xfrm>
            <a:off x="3233476" y="146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AutoShape 10" descr="https://netsoins.domusvi.com/index.php/netsoins/outils/getFile/prefixed_id_signe/FichierInfo_7764430_cd1a623a4a/#PDF32"/>
          <p:cNvSpPr>
            <a:spLocks noChangeAspect="1" noChangeArrowheads="1"/>
          </p:cNvSpPr>
          <p:nvPr/>
        </p:nvSpPr>
        <p:spPr bwMode="auto">
          <a:xfrm>
            <a:off x="3233476" y="146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2700108" y="1739415"/>
            <a:ext cx="4685698" cy="5632311"/>
          </a:xfrm>
          <a:prstGeom prst="rect">
            <a:avLst/>
          </a:prstGeom>
          <a:noFill/>
          <a:ln>
            <a:noFill/>
            <a:prstDash val="sysDot"/>
          </a:ln>
        </p:spPr>
        <p:txBody>
          <a:bodyPr wrap="square" rtlCol="0">
            <a:spAutoFit/>
          </a:bodyPr>
          <a:lstStyle/>
          <a:p>
            <a:pPr marL="285750" indent="-285750">
              <a:buFont typeface="Wingdings" panose="05000000000000000000" pitchFamily="2" charset="2"/>
              <a:buChar char="Ø"/>
            </a:pPr>
            <a:r>
              <a:rPr lang="fr-FR" dirty="0" smtClean="0"/>
              <a:t>La commission des menus aura lieu le vendredi 7 mars à 10h45 au RDC</a:t>
            </a:r>
          </a:p>
          <a:p>
            <a:pPr marL="285750" indent="-285750">
              <a:buFont typeface="Wingdings" panose="05000000000000000000" pitchFamily="2" charset="2"/>
              <a:buChar char="Ø"/>
            </a:pPr>
            <a:endParaRPr lang="fr-FR" dirty="0" smtClean="0"/>
          </a:p>
          <a:p>
            <a:pPr marL="285750" indent="-285750">
              <a:buFont typeface="Wingdings" panose="05000000000000000000" pitchFamily="2" charset="2"/>
              <a:buChar char="Ø"/>
            </a:pPr>
            <a:r>
              <a:rPr lang="fr-FR" dirty="0" smtClean="0"/>
              <a:t>Samedi 15 mars, la troupe « l’Arts du mouvement » vient partager l’après-midi pour une rencontre intergénérationnelle.</a:t>
            </a:r>
          </a:p>
          <a:p>
            <a:pPr marL="285750" indent="-285750">
              <a:buFont typeface="Wingdings" panose="05000000000000000000" pitchFamily="2" charset="2"/>
              <a:buChar char="Ø"/>
            </a:pPr>
            <a:r>
              <a:rPr lang="fr-FR" dirty="0" smtClean="0"/>
              <a:t>Au programme danse, jeux et collation.</a:t>
            </a:r>
          </a:p>
          <a:p>
            <a:pPr marL="285750" indent="-285750">
              <a:buFont typeface="Wingdings" panose="05000000000000000000" pitchFamily="2" charset="2"/>
              <a:buChar char="Ø"/>
            </a:pPr>
            <a:endParaRPr lang="fr-FR" dirty="0"/>
          </a:p>
          <a:p>
            <a:pPr marL="285750" indent="-285750">
              <a:buFont typeface="Wingdings" panose="05000000000000000000" pitchFamily="2" charset="2"/>
              <a:buChar char="Ø"/>
            </a:pPr>
            <a:r>
              <a:rPr lang="fr-FR" dirty="0" smtClean="0"/>
              <a:t>Visite des lycéens de Marie de Champagne le mardi 25 mars pour une première rencontre avec les résidents au sujet du voyage en Normandie.</a:t>
            </a:r>
          </a:p>
          <a:p>
            <a:pPr marL="285750" indent="-285750">
              <a:buFont typeface="Wingdings" panose="05000000000000000000" pitchFamily="2" charset="2"/>
              <a:buChar char="Ø"/>
            </a:pPr>
            <a:endParaRPr lang="fr-FR" dirty="0" smtClean="0"/>
          </a:p>
          <a:p>
            <a:pPr marL="285750" indent="-285750">
              <a:buFont typeface="Wingdings" panose="05000000000000000000" pitchFamily="2" charset="2"/>
              <a:buChar char="Ø"/>
            </a:pPr>
            <a:r>
              <a:rPr lang="fr-FR" dirty="0" smtClean="0"/>
              <a:t>Jeudi 27 mars, journée mondiale du sourire. A l’occasion, l’animatrice tirera le portrait des résidents. Alors préparez votre plus joli sourire.</a:t>
            </a:r>
          </a:p>
          <a:p>
            <a:pPr marL="285750" indent="-285750">
              <a:buFont typeface="Wingdings" panose="05000000000000000000" pitchFamily="2" charset="2"/>
              <a:buChar char="Ø"/>
            </a:pPr>
            <a:endParaRPr lang="fr-FR" dirty="0" smtClean="0"/>
          </a:p>
          <a:p>
            <a:pPr marL="285750" indent="-285750">
              <a:buFont typeface="Wingdings" panose="05000000000000000000" pitchFamily="2" charset="2"/>
              <a:buChar char="Ø"/>
            </a:pPr>
            <a:r>
              <a:rPr lang="fr-FR" dirty="0" smtClean="0"/>
              <a:t>La commission d’animation aura lieu le samedi 29 mars à 15h00 au RDC</a:t>
            </a:r>
            <a:endParaRPr lang="fr-FR" dirty="0"/>
          </a:p>
        </p:txBody>
      </p:sp>
      <p:sp>
        <p:nvSpPr>
          <p:cNvPr id="8" name="AutoShape 1" descr="https://netsoins.domusvi.com/index.php/netsoins/outils/getFile/prefixed_id_signe/FichierInfo_7594313_ff0bf3572c/#PDF32"/>
          <p:cNvSpPr>
            <a:spLocks noChangeAspect="1" noChangeArrowheads="1"/>
          </p:cNvSpPr>
          <p:nvPr/>
        </p:nvSpPr>
        <p:spPr bwMode="auto">
          <a:xfrm>
            <a:off x="3803528" y="22693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3" descr="https://netsoins.domusvi.com/index.php/netsoins/outils/getFile/prefixed_id_signe/FichierInfo_6227368_7a595eaa90/#PDF32"/>
          <p:cNvSpPr>
            <a:spLocks noChangeAspect="1" noChangeArrowheads="1"/>
          </p:cNvSpPr>
          <p:nvPr/>
        </p:nvSpPr>
        <p:spPr bwMode="auto">
          <a:xfrm>
            <a:off x="3803528" y="22693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AutoShape 4" descr="https://netsoins.domusvi.com/index.php/netsoins/outils/getFile/prefixed_id_signe/FichierInfo_6226310_d962b0101d/#PDF32"/>
          <p:cNvSpPr>
            <a:spLocks noChangeAspect="1" noChangeArrowheads="1"/>
          </p:cNvSpPr>
          <p:nvPr/>
        </p:nvSpPr>
        <p:spPr bwMode="auto">
          <a:xfrm>
            <a:off x="3803528" y="22693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AutoShape 5" descr="https://netsoins.domusvi.com/index.php/netsoins/outils/getFile/prefixed_id_signe/FichierInfo_6964405_36149ec9a0/#PDF32"/>
          <p:cNvSpPr>
            <a:spLocks noChangeAspect="1" noChangeArrowheads="1"/>
          </p:cNvSpPr>
          <p:nvPr/>
        </p:nvSpPr>
        <p:spPr bwMode="auto">
          <a:xfrm>
            <a:off x="3803528" y="22693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AutoShape 6" descr="https://netsoins.domusvi.com/index.php/netsoins/outils/getFile/prefixed_id_signe/FichierInfo_7936120_c1c6588f65/#PDF32"/>
          <p:cNvSpPr>
            <a:spLocks noChangeAspect="1" noChangeArrowheads="1"/>
          </p:cNvSpPr>
          <p:nvPr/>
        </p:nvSpPr>
        <p:spPr bwMode="auto">
          <a:xfrm>
            <a:off x="3803528" y="22693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7" descr="https://netsoins.domusvi.com/index.php/netsoins/outils/getFile/prefixed_id_signe/FichierInfo_7918771_528b27137f/#PDF32"/>
          <p:cNvSpPr>
            <a:spLocks noChangeAspect="1" noChangeArrowheads="1"/>
          </p:cNvSpPr>
          <p:nvPr/>
        </p:nvSpPr>
        <p:spPr bwMode="auto">
          <a:xfrm>
            <a:off x="3803528" y="22693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6" name="AutoShape 1" descr="https://netsoins.domusvi.com/index.php/netsoins/outils/getFile/prefixed_id_signe/FichierInfo_7790075_47f3ab305b/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7" name="AutoShape 2" descr="https://netsoins.domusvi.com/index.php/netsoins/outils/getFile/prefixed_id_signe/FichierInfo_7355194_3add70853e/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8" name="AutoShape 3" descr="https://netsoins.domusvi.com/index.php/netsoins/outils/getFile/prefixed_id_signe/FichierInfo_7764430_cd1a623a4a/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9" name="AutoShape 4" descr="https://netsoins.domusvi.com/index.php/netsoins/outils/getFile/prefixed_id_signe/FichierInfo_8179981_f0c92a442e/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0" name="AutoShape 5" descr="https://netsoins.domusvi.com/index.php/netsoins/outils/getFile/prefixed_id_signe/FichierInfo_6226462_544b44c5ed/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AutoShape 6" descr="https://netsoins.domusvi.com/index.php/netsoins/outils/getFile/prefixed_id_signe/FichierInfo_7594313_ff0bf3572c/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6" name="AutoShape 7" descr="https://netsoins.domusvi.com/index.php/netsoins/outils/getFile/prefixed_id_signe/FichierInfo_8355519_44ca59912a/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3" name="AutoShape 8" descr="https://netsoins.domusvi.com/index.php/netsoins/outils/getFile/prefixed_id_signe/FichierInfo_6763373_0ec44b1135/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4" name="AutoShape 9" descr="https://netsoins.domusvi.com/index.php/netsoins/outils/getFile/prefixed_id_signe/FichierInfo_6227368_7a595eaa90/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5" name="AutoShape 11" descr="https://netsoins.domusvi.com/index.php/netsoins/outils/getFile/prefixed_id_signe/FichierInfo_8059769_d3912862a2/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6" name="AutoShape 13" descr="https://netsoins.domusvi.com/index.php/netsoins/outils/getFile/prefixed_id_signe/FichierInfo_8402827_2424cc3333/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7" name="AutoShape 14" descr="https://netsoins.domusvi.com/index.php/netsoins/outils/getFile/prefixed_id_signe/FichierInfo_8760122_8d26d3ccdb/miniature.gif#PDF32"/>
          <p:cNvSpPr>
            <a:spLocks noChangeAspect="1" noChangeArrowheads="1"/>
          </p:cNvSpPr>
          <p:nvPr/>
        </p:nvSpPr>
        <p:spPr bwMode="auto">
          <a:xfrm>
            <a:off x="2863849" y="2500313"/>
            <a:ext cx="1010365"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8851</TotalTime>
  <Words>1424</Words>
  <Application>Microsoft Office PowerPoint</Application>
  <PresentationFormat>Personnalisé</PresentationFormat>
  <Paragraphs>150</Paragraphs>
  <Slides>9</Slides>
  <Notes>3</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9</vt:i4>
      </vt:variant>
    </vt:vector>
  </HeadingPairs>
  <TitlesOfParts>
    <vt:vector size="18" baseType="lpstr">
      <vt:lpstr>ＭＳ Ｐゴシック</vt:lpstr>
      <vt:lpstr>Arial</vt:lpstr>
      <vt:lpstr>Brush Script MT</vt:lpstr>
      <vt:lpstr>DejaVu Sans</vt:lpstr>
      <vt:lpstr>Symbol</vt:lpstr>
      <vt:lpstr>Times New Roman</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Grégory Riboulet</dc:creator>
  <dc:description/>
  <cp:lastModifiedBy>Jardins Creney - Qualité de Vie</cp:lastModifiedBy>
  <cp:revision>700</cp:revision>
  <cp:lastPrinted>2025-03-01T09:32:13Z</cp:lastPrinted>
  <dcterms:created xsi:type="dcterms:W3CDTF">2017-02-14T13:34:35Z</dcterms:created>
  <dcterms:modified xsi:type="dcterms:W3CDTF">2025-03-04T14:44:18Z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Personnalisé</vt:lpwstr>
  </property>
  <property fmtid="{D5CDD505-2E9C-101B-9397-08002B2CF9AE}" pid="9" name="ScaleCrop">
    <vt:bool>false</vt:bool>
  </property>
  <property fmtid="{D5CDD505-2E9C-101B-9397-08002B2CF9AE}" pid="10" name="ShareDoc">
    <vt:bool>false</vt:bool>
  </property>
  <property fmtid="{D5CDD505-2E9C-101B-9397-08002B2CF9AE}" pid="11" name="Slides">
    <vt:i4>10</vt:i4>
  </property>
</Properties>
</file>